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752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DESIGN WALKTHROUGH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8745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Alumni Mentorship Platform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22960" y="2651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D8E6F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Architecture, Security, and Data Design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28030" y="4732020"/>
            <a:ext cx="350056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i="1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technical review of a production system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822960" y="4892040"/>
            <a:ext cx="502920" cy="502920"/>
          </a:xfrm>
          <a:prstGeom prst="rect">
            <a:avLst/>
          </a:prstGeom>
          <a:solidFill>
            <a:srgbClr val="C98A2C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Topics Covered in This Session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3716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074920" y="1737360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Purpose, users, and the problem being solved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48640" y="2450592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371600" y="245059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 Patterns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5074920" y="2450592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Microservices vs. monolith; web vs. mobile clients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3163824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371600" y="316382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Layer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074920" y="3163824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and Qdrant — two different kinds of storage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48640" y="3877056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371600" y="387705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Architecture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074920" y="3877056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services communicate as a whole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590288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371600" y="4590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API, Frontend &amp; Auth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074920" y="4590288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Controllers, client structure, tokens and cookies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5303520"/>
            <a:ext cx="777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371600" y="530352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Subsystems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074920" y="5303520"/>
            <a:ext cx="6400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pipeline, RAG service, WebSockets, encryption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 and Problem Statement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420624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9659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475488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have limited structured access to alumni for mentorship, career guidance, and industry insight. Existing channels (social networks, ad hoc emails) do not scale and leave no institutional record.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1737360"/>
            <a:ext cx="5394960" cy="420624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96596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 — a Single Platform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246888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 / student discovery and connection requests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workspace per pair: tasks, meetings, links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 direct messaging between users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library of recorded alumni interviews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assistant that answers questions grounded in those interviews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 User Journey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log in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46888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27395F"/>
          </a:solidFill>
          <a:ln/>
        </p:spPr>
      </p:sp>
      <p:sp>
        <p:nvSpPr>
          <p:cNvPr id="8" name="Text 6"/>
          <p:cNvSpPr/>
          <p:nvPr/>
        </p:nvSpPr>
        <p:spPr>
          <a:xfrm>
            <a:off x="257860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56032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mentor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8912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449884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 request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0936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27395F"/>
          </a:solidFill>
          <a:ln/>
        </p:spPr>
      </p:sp>
      <p:sp>
        <p:nvSpPr>
          <p:cNvPr id="14" name="Text 12"/>
          <p:cNvSpPr/>
          <p:nvPr/>
        </p:nvSpPr>
        <p:spPr>
          <a:xfrm>
            <a:off x="641908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 shared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workspace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1B2A4A"/>
          </a:solidFill>
          <a:ln/>
        </p:spPr>
      </p:sp>
      <p:sp>
        <p:nvSpPr>
          <p:cNvPr id="17" name="Text 15"/>
          <p:cNvSpPr/>
          <p:nvPr/>
        </p:nvSpPr>
        <p:spPr>
          <a:xfrm>
            <a:off x="833932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2104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tasks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chat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149840" y="2331720"/>
            <a:ext cx="1783080" cy="1371600"/>
          </a:xfrm>
          <a:prstGeom prst="roundRect">
            <a:avLst>
              <a:gd name="adj" fmla="val 4000"/>
            </a:avLst>
          </a:prstGeom>
          <a:solidFill>
            <a:srgbClr val="27395F"/>
          </a:solidFill>
          <a:ln/>
        </p:spPr>
      </p:sp>
      <p:sp>
        <p:nvSpPr>
          <p:cNvPr id="20" name="Text 18"/>
          <p:cNvSpPr/>
          <p:nvPr/>
        </p:nvSpPr>
        <p:spPr>
          <a:xfrm>
            <a:off x="10259568" y="24231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241280" y="2834640"/>
            <a:ext cx="1600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the AI</a:t>
            </a:r>
            <a:endParaRPr lang="en-US" sz="1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41605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below maps to a technical subsystem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 PATTERNS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Microservices vs. Monolithic Architecture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Monolith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codebase, one deployable unit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to develop, test, and reason about early on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modules share the same process and database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means scaling the whole application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bug in one module can affect the entire system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63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Microservices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37960" y="2286000"/>
            <a:ext cx="484632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services with their own responsibility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service can use its own language and stack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deployment and scaling per service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overhead and network failure modes</a:t>
            </a:r>
            <a:endParaRPr lang="en-US" sz="1250" dirty="0"/>
          </a:p>
          <a:p>
            <a:pPr marL="342900" indent="-342900">
              <a:lnSpc>
                <a:spcPts val="21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operational complexity (monitoring, versioning)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ARCHITECTURAL PATTERNS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Application vs. Mobile Application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0698480" cy="4572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7830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Aspect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834640" y="178308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75120" y="17830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240280"/>
            <a:ext cx="10698480" cy="658368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240280"/>
            <a:ext cx="2011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Runtime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834640" y="2240280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inside a browser, sandboxed by the browser security model</a:t>
            </a:r>
            <a:endParaRPr lang="en-US" sz="1080" dirty="0"/>
          </a:p>
        </p:txBody>
      </p:sp>
      <p:sp>
        <p:nvSpPr>
          <p:cNvPr id="11" name="Text 9"/>
          <p:cNvSpPr/>
          <p:nvPr/>
        </p:nvSpPr>
        <p:spPr>
          <a:xfrm>
            <a:off x="6675120" y="2240280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as an installed native process on the device OS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731520" y="2898648"/>
            <a:ext cx="2011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access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834640" y="2898648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Limited: camera/GPS require explicit browser permission APIs</a:t>
            </a:r>
            <a:endParaRPr lang="en-US" sz="1080" dirty="0"/>
          </a:p>
        </p:txBody>
      </p:sp>
      <p:sp>
        <p:nvSpPr>
          <p:cNvPr id="14" name="Text 12"/>
          <p:cNvSpPr/>
          <p:nvPr/>
        </p:nvSpPr>
        <p:spPr>
          <a:xfrm>
            <a:off x="6675120" y="2898648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native access via platform APIs (camera, filesystem, push)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548640" y="3557016"/>
            <a:ext cx="10698480" cy="658368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557016"/>
            <a:ext cx="2011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2834640" y="3557016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— a URL; updates are immediate for every user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6675120" y="3557016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 / Google Play review process; staged rollout of updates</a:t>
            </a:r>
            <a:endParaRPr lang="en-US" sz="1080" dirty="0"/>
          </a:p>
        </p:txBody>
      </p:sp>
      <p:sp>
        <p:nvSpPr>
          <p:cNvPr id="19" name="Text 17"/>
          <p:cNvSpPr/>
          <p:nvPr/>
        </p:nvSpPr>
        <p:spPr>
          <a:xfrm>
            <a:off x="731520" y="4215384"/>
            <a:ext cx="2011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behavior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2834640" y="4215384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a Service Worker; limited by design</a:t>
            </a:r>
            <a:endParaRPr lang="en-US" sz="1080" dirty="0"/>
          </a:p>
        </p:txBody>
      </p:sp>
      <p:sp>
        <p:nvSpPr>
          <p:cNvPr id="21" name="Text 19"/>
          <p:cNvSpPr/>
          <p:nvPr/>
        </p:nvSpPr>
        <p:spPr>
          <a:xfrm>
            <a:off x="6675120" y="4215384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local storage and background execution are standard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548640" y="4873752"/>
            <a:ext cx="10698480" cy="658368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4873752"/>
            <a:ext cx="2011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project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2834640" y="4873752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 app served as a website</a:t>
            </a:r>
            <a:endParaRPr lang="en-US" sz="1080" dirty="0"/>
          </a:p>
        </p:txBody>
      </p:sp>
      <p:sp>
        <p:nvSpPr>
          <p:cNvPr id="25" name="Text 23"/>
          <p:cNvSpPr/>
          <p:nvPr/>
        </p:nvSpPr>
        <p:spPr>
          <a:xfrm>
            <a:off x="6675120" y="4873752"/>
            <a:ext cx="4572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8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Angular codebase wrapped by Capacitor into iOS / Android</a:t>
            </a:r>
            <a:endParaRPr lang="en-US" sz="1080" dirty="0"/>
          </a:p>
        </p:txBody>
      </p:sp>
      <p:sp>
        <p:nvSpPr>
          <p:cNvPr id="26" name="Text 24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LAYER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Databases, Two Different Jobs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D8E6F3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7452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 — Relational Database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22960" y="242316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structured records: users, chats, tasks, workspaces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organized into tables with defined relationships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Queried with SQL; strong consistency guarantees (ACID)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of record for the application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63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2F6F5E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187452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Qdrant — Vector Database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537960" y="242316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Stores numeric vectors (embeddings) that represent meaning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Queried by similarity — "find text close in meaning", not by exact match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semantic search over interview transcripts</a:t>
            </a:r>
            <a:endParaRPr lang="en-US" sz="1250" dirty="0"/>
          </a:p>
          <a:p>
            <a:pPr marL="342900" indent="-342900">
              <a:lnSpc>
                <a:spcPts val="2200"/>
              </a:lnSpc>
              <a:buSzPct val="100000"/>
              <a:buChar char="•"/>
            </a:pPr>
            <a:r>
              <a:rPr lang="en-US" sz="12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for the AI assistant's retrieval step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ARCHITECTURE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Overview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331720" cy="1005840"/>
          </a:xfrm>
          <a:prstGeom prst="roundRect">
            <a:avLst>
              <a:gd name="adj" fmla="val 4545"/>
            </a:avLst>
          </a:prstGeom>
          <a:solidFill>
            <a:srgbClr val="D8E6F3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0195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40080" y="2432304"/>
            <a:ext cx="2148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 · Ionic · Capacitor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749040" y="1828800"/>
            <a:ext cx="2743200" cy="1005840"/>
          </a:xfrm>
          <a:prstGeom prst="roundRect">
            <a:avLst>
              <a:gd name="adj" fmla="val 4545"/>
            </a:avLst>
          </a:prstGeom>
          <a:solidFill>
            <a:srgbClr val="1B2A4A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0" y="190195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API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840480" y="2432304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· REST + SignalR (WS)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8229600" y="1828800"/>
            <a:ext cx="2926080" cy="1005840"/>
          </a:xfrm>
          <a:prstGeom prst="roundRect">
            <a:avLst>
              <a:gd name="adj" fmla="val 4545"/>
            </a:avLst>
          </a:prstGeom>
          <a:solidFill>
            <a:srgbClr val="D8E6F3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0" y="190195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321040" y="243230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chats, tasks, keys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880360" y="2331720"/>
            <a:ext cx="86868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492240" y="2331720"/>
            <a:ext cx="173736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3749040" y="3337560"/>
            <a:ext cx="2743200" cy="1005840"/>
          </a:xfrm>
          <a:prstGeom prst="roundRect">
            <a:avLst>
              <a:gd name="adj" fmla="val 4545"/>
            </a:avLst>
          </a:prstGeom>
          <a:solidFill>
            <a:srgbClr val="2F6F5E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40480" y="3410712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Service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3840480" y="3941064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FastAPI · Python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120640" y="2834640"/>
            <a:ext cx="0" cy="50292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229600" y="3337560"/>
            <a:ext cx="2926080" cy="1005840"/>
          </a:xfrm>
          <a:prstGeom prst="roundRect">
            <a:avLst>
              <a:gd name="adj" fmla="val 4545"/>
            </a:avLst>
          </a:prstGeom>
          <a:solidFill>
            <a:srgbClr val="2F6F5E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21040" y="341071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Qdrant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321040" y="394106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database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492240" y="3840480"/>
            <a:ext cx="173736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8229600" y="4572000"/>
            <a:ext cx="2926080" cy="914400"/>
          </a:xfrm>
          <a:prstGeom prst="roundRect">
            <a:avLst>
              <a:gd name="adj" fmla="val 5000"/>
            </a:avLst>
          </a:prstGeom>
          <a:solidFill>
            <a:srgbClr val="EDEFF4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21040" y="4645152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API (external)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8321040" y="5084064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Embeddings + chat model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692640" y="4572000"/>
            <a:ext cx="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548640" y="3337560"/>
            <a:ext cx="2331720" cy="1005840"/>
          </a:xfrm>
          <a:prstGeom prst="roundRect">
            <a:avLst>
              <a:gd name="adj" fmla="val 4545"/>
            </a:avLst>
          </a:prstGeom>
          <a:solidFill>
            <a:srgbClr val="EDEFF4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341071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FFmpeg + Queue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640080" y="3941064"/>
            <a:ext cx="2148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extraction, background job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880360" y="3840480"/>
            <a:ext cx="86868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1737360" y="3337560"/>
            <a:ext cx="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548640" y="4572000"/>
            <a:ext cx="2331720" cy="914400"/>
          </a:xfrm>
          <a:prstGeom prst="roundRect">
            <a:avLst>
              <a:gd name="adj" fmla="val 5000"/>
            </a:avLst>
          </a:prstGeom>
          <a:solidFill>
            <a:srgbClr val="EDEFF4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4645152"/>
            <a:ext cx="2148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AssemblyAI (external)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640080" y="5084064"/>
            <a:ext cx="2148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Speech-to-text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737360" y="4572000"/>
            <a:ext cx="0" cy="0"/>
          </a:xfrm>
          <a:prstGeom prst="line">
            <a:avLst/>
          </a:prstGeom>
          <a:noFill/>
          <a:ln w="1778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36" name="Text 34"/>
          <p:cNvSpPr/>
          <p:nvPr/>
        </p:nvSpPr>
        <p:spPr>
          <a:xfrm>
            <a:off x="548640" y="566928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 speaks REST and WebSocket to the API. The API is the single source of truth</a:t>
            </a: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PostgreSQL and delegates specialized work to two independent services.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CONTROLLERS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Request Lifecycle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sends an HTTP request → server executes logic → server returns a JSON response.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0607040" cy="1371600"/>
          </a:xfrm>
          <a:prstGeom prst="roundRect">
            <a:avLst>
              <a:gd name="adj" fmla="val 3333"/>
            </a:avLst>
          </a:prstGeom>
          <a:solidFill>
            <a:srgbClr val="10192E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468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8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</a:t>
            </a: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/api/database/getToken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"login": "user01", "password": "••••••" }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3291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FC7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 200 OK: { "token": "eyJhbGciOi...", "publicKey": {...} }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977640"/>
            <a:ext cx="2514600" cy="1234440"/>
          </a:xfrm>
          <a:prstGeom prst="roundRect">
            <a:avLst>
              <a:gd name="adj" fmla="val 3704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85800" y="44805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the request,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authorization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46120" y="3977640"/>
            <a:ext cx="2514600" cy="1234440"/>
          </a:xfrm>
          <a:prstGeom prst="roundRect">
            <a:avLst>
              <a:gd name="adj" fmla="val 3704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8328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44805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the request /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data shape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943600" y="3977640"/>
            <a:ext cx="2514600" cy="1234440"/>
          </a:xfrm>
          <a:prstGeom prst="roundRect">
            <a:avLst>
              <a:gd name="adj" fmla="val 3704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8076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/ DbContext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80760" y="44805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logic and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access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641080" y="3977640"/>
            <a:ext cx="2514600" cy="1234440"/>
          </a:xfrm>
          <a:prstGeom prst="roundRect">
            <a:avLst>
              <a:gd name="adj" fmla="val 3704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0" y="411480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778240" y="448056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data is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persisted in the DB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&amp; CONTROLLERS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Complete Endpoint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789920" cy="3657600"/>
          </a:xfrm>
          <a:prstGeom prst="rect">
            <a:avLst/>
          </a:prstGeom>
          <a:solidFill>
            <a:srgbClr val="10192E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74520"/>
            <a:ext cx="1014984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[Authorize]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[HttpGet()]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async Task&lt;IActionResult&gt; GetAllChats()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string userId = User.FindFirstValue(ClaimTypes.NameIdentifier);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var chats = await _myDbContext.chat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.Where(c =&gt; c.users.Contains(userId))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.Select(c =&gt; new { c.id, c.title, c.users })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.ToListAsync();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Ok(chats);</a:t>
            </a:r>
            <a:endParaRPr lang="en-US" sz="135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3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5486400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[Authorize] restricts access to authenticated users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Architecture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514600" cy="1737360"/>
          </a:xfrm>
          <a:prstGeom prst="roundRect">
            <a:avLst>
              <a:gd name="adj" fmla="val 2632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92024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 20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85800" y="23774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components,</a:t>
            </a:r>
            <a:endParaRPr lang="en-US" sz="11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NgModule boilerplate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783080"/>
            <a:ext cx="2514600" cy="1737360"/>
          </a:xfrm>
          <a:prstGeom prst="roundRect">
            <a:avLst>
              <a:gd name="adj" fmla="val 2632"/>
            </a:avLst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3383280" y="192024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Lazy Loading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383280" y="23774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loadComponent() per route —</a:t>
            </a:r>
            <a:endParaRPr lang="en-US" sz="11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load on demand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943600" y="1783080"/>
            <a:ext cx="2514600" cy="1737360"/>
          </a:xfrm>
          <a:prstGeom prst="roundRect">
            <a:avLst>
              <a:gd name="adj" fmla="val 2632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6080760" y="192024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080760" y="23774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Mobile-oriented UI patterns:</a:t>
            </a:r>
            <a:endParaRPr lang="en-US" sz="11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lists, modals, navigation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641080" y="1783080"/>
            <a:ext cx="2514600" cy="1737360"/>
          </a:xfrm>
          <a:prstGeom prst="roundRect">
            <a:avLst>
              <a:gd name="adj" fmla="val 2632"/>
            </a:avLst>
          </a:prstGeom>
          <a:solidFill>
            <a:srgbClr val="1B2A4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0" y="192024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778240" y="2377440"/>
            <a:ext cx="2240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Wraps the web app into a</a:t>
            </a:r>
            <a:endParaRPr lang="en-US" sz="11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iOS / Android shell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794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Feature-based page structure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4206240"/>
            <a:ext cx="10607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authorization · my-profile · users · chat-list · chat · workspace ·</a:t>
            </a:r>
            <a:endParaRPr lang="en-US" sz="12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interview-list · interview-info · upload · notifications · my-students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557784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page is an independent, lazily-loaded standalone component with its own service dependencies.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AUTHORIZATION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Authentication Flow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88720" y="178308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794760" y="178308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password is hashed irreversibly with BCrypt.</a:t>
            </a:r>
            <a:endParaRPr lang="en-US" sz="12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plaintext password is never stored.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788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88720" y="274320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94760" y="274320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server verifies the hash and issues a signed</a:t>
            </a:r>
            <a:endParaRPr lang="en-US" sz="12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 token, valid for a configured number of days.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749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88720" y="37033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request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94760" y="370332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 attaches the token; [Authorize] validates</a:t>
            </a:r>
            <a:endParaRPr lang="en-US" sz="12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signature and expiry without a database lookup.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70916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4709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466344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change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794760" y="466344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server-side security_stamp is incremented,</a:t>
            </a:r>
            <a:endParaRPr lang="en-US" sz="12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immediately invalidating every previously issued token.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AUTHORIZATION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Token Lives: Storage &amp; Cookies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745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Storage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JWT is stored via Capacitor Preferences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web, Preferences is backed by localStorage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iOS / Android, it is backed by native key-value storage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 attaches it manually as an Authorization header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sent automatically — no CSRF exposure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63640" y="1691640"/>
            <a:ext cx="5349240" cy="4160520"/>
          </a:xfrm>
          <a:prstGeom prst="roundRect">
            <a:avLst>
              <a:gd name="adj" fmla="val 1099"/>
            </a:avLst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18745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37960" y="2286000"/>
            <a:ext cx="484632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key-value pair set by the server, stored by the browser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 automatically with every request to the matching domain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HttpOnly cookies cannot be read by JavaScript — resistant to XSS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automatic sending makes cookies a CSRF vector</a:t>
            </a:r>
            <a:endParaRPr lang="en-US" sz="1200" dirty="0"/>
          </a:p>
          <a:p>
            <a:pPr marL="342900" indent="-342900">
              <a:lnSpc>
                <a:spcPts val="1900"/>
              </a:lnSpc>
              <a:buSzPct val="100000"/>
              <a:buChar char="•"/>
            </a:pPr>
            <a:r>
              <a:rPr lang="en-US" sz="12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common alternative: HttpOnly cookie + CSRF token, for browser apps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21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PROCESSING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Uploaded Interview to Stored Transcript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1965960" cy="1463040"/>
          </a:xfrm>
          <a:prstGeom prst="roundRect">
            <a:avLst>
              <a:gd name="adj" fmla="val 3750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514600"/>
            <a:ext cx="1783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2971800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submits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/ video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697480" y="2377440"/>
            <a:ext cx="1965960" cy="1463040"/>
          </a:xfrm>
          <a:prstGeom prst="roundRect">
            <a:avLst>
              <a:gd name="adj" fmla="val 3750"/>
            </a:avLst>
          </a:prstGeom>
          <a:solidFill>
            <a:srgbClr val="27395F"/>
          </a:solidFill>
          <a:ln/>
        </p:spPr>
      </p:sp>
      <p:sp>
        <p:nvSpPr>
          <p:cNvPr id="8" name="Text 6"/>
          <p:cNvSpPr/>
          <p:nvPr/>
        </p:nvSpPr>
        <p:spPr>
          <a:xfrm>
            <a:off x="2788920" y="2514600"/>
            <a:ext cx="1783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FFmpeg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2788920" y="2971800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Extracts the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track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846320" y="2377440"/>
            <a:ext cx="1965960" cy="1463040"/>
          </a:xfrm>
          <a:prstGeom prst="roundRect">
            <a:avLst>
              <a:gd name="adj" fmla="val 3750"/>
            </a:avLst>
          </a:prstGeom>
          <a:solidFill>
            <a:srgbClr val="C98A2C"/>
          </a:solidFill>
          <a:ln/>
        </p:spPr>
      </p:sp>
      <p:sp>
        <p:nvSpPr>
          <p:cNvPr id="11" name="Text 9"/>
          <p:cNvSpPr/>
          <p:nvPr/>
        </p:nvSpPr>
        <p:spPr>
          <a:xfrm>
            <a:off x="4937760" y="2514600"/>
            <a:ext cx="1783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0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937760" y="2971800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0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job,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0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non-blocking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995160" y="2377440"/>
            <a:ext cx="1965960" cy="1463040"/>
          </a:xfrm>
          <a:prstGeom prst="roundRect">
            <a:avLst>
              <a:gd name="adj" fmla="val 3750"/>
            </a:avLst>
          </a:prstGeom>
          <a:solidFill>
            <a:srgbClr val="27395F"/>
          </a:solidFill>
          <a:ln/>
        </p:spPr>
      </p:sp>
      <p:sp>
        <p:nvSpPr>
          <p:cNvPr id="14" name="Text 12"/>
          <p:cNvSpPr/>
          <p:nvPr/>
        </p:nvSpPr>
        <p:spPr>
          <a:xfrm>
            <a:off x="7086600" y="2514600"/>
            <a:ext cx="1783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AssemblyAI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086600" y="2971800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</a:t>
            </a:r>
            <a:r>
              <a:rPr lang="en-US" sz="1100" dirty="0"/>
              <a:t> </a:t>
            </a: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text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144000" y="2377440"/>
            <a:ext cx="1965960" cy="1463040"/>
          </a:xfrm>
          <a:prstGeom prst="roundRect">
            <a:avLst>
              <a:gd name="adj" fmla="val 3750"/>
            </a:avLst>
          </a:prstGeom>
          <a:solidFill>
            <a:srgbClr val="1B2A4A"/>
          </a:solidFill>
          <a:ln/>
        </p:spPr>
      </p:sp>
      <p:sp>
        <p:nvSpPr>
          <p:cNvPr id="17" name="Text 15"/>
          <p:cNvSpPr/>
          <p:nvPr/>
        </p:nvSpPr>
        <p:spPr>
          <a:xfrm>
            <a:off x="9235440" y="2514600"/>
            <a:ext cx="1783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9235440" y="2971800"/>
            <a:ext cx="1783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Transcript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429768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Transcription is not instantaneous — it runs as a background worker so the upload request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 immediately rather than blocking on a long-running external call.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21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PROCESSING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Indexing a Transcript into the Vector Database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084832" cy="2103120"/>
          </a:xfrm>
          <a:prstGeom prst="roundRect">
            <a:avLst>
              <a:gd name="adj" fmla="val 2193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0574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181051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Transcript is split into overlapping chunks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(RecursiveCharacterTextSplitter)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52344" y="1920240"/>
            <a:ext cx="2084832" cy="2103120"/>
          </a:xfrm>
          <a:prstGeom prst="roundRect">
            <a:avLst>
              <a:gd name="adj" fmla="val 2193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89504" y="20574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889504" y="2560320"/>
            <a:ext cx="181051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chunk is sent to an embedding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(OpenAI Embeddings)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956048" y="1920240"/>
            <a:ext cx="2084832" cy="2103120"/>
          </a:xfrm>
          <a:prstGeom prst="roundRect">
            <a:avLst>
              <a:gd name="adj" fmla="val 2193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93208" y="20574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093208" y="2560320"/>
            <a:ext cx="181051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returns a numeric vector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representing the chunk's meaning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159752" y="1920240"/>
            <a:ext cx="2084832" cy="2103120"/>
          </a:xfrm>
          <a:prstGeom prst="roundRect">
            <a:avLst>
              <a:gd name="adj" fmla="val 2193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96912" y="20574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296912" y="2560320"/>
            <a:ext cx="181051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+ chunk text + metadata are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to Qdrant as a point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63456" y="1920240"/>
            <a:ext cx="2084832" cy="2103120"/>
          </a:xfrm>
          <a:prstGeom prst="roundRect">
            <a:avLst>
              <a:gd name="adj" fmla="val 2193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00616" y="20574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500616" y="2560320"/>
            <a:ext cx="181051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point IDs — re-indexing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interview overwrites its vectors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434340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step runs outside the request/response cycle, in a dedicated consumer process — indexing large volumes of text is decoupled from the transcription pipeline itself.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21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SERVICE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Retrieval-Augmented Generation: Architecture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standalone Python microservice that answers questions grounded in indexed interview transcripts.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0607040" cy="777240"/>
          </a:xfrm>
          <a:prstGeom prst="roundRect">
            <a:avLst>
              <a:gd name="adj" fmla="val 4706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8600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FastAPI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0" y="228600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entry point — receives the question, returns a structured response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10607040" cy="777240"/>
          </a:xfrm>
          <a:prstGeom prst="roundRect">
            <a:avLst>
              <a:gd name="adj" fmla="val 4706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20040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Embeddings model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0" y="320040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the incoming question into the same vector space as the transcripts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4114800"/>
            <a:ext cx="10607040" cy="777240"/>
          </a:xfrm>
          <a:prstGeom prst="roundRect">
            <a:avLst>
              <a:gd name="adj" fmla="val 4706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411480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Qdrant (vector DB)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57600" y="411480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Similarity search — retrieves the most relevant transcript chunks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029200"/>
            <a:ext cx="10607040" cy="777240"/>
          </a:xfrm>
          <a:prstGeom prst="roundRect">
            <a:avLst>
              <a:gd name="adj" fmla="val 4706"/>
            </a:avLst>
          </a:prstGeom>
          <a:solidFill>
            <a:srgbClr val="F4F7FB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029200"/>
            <a:ext cx="2743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LLM (external API)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0" y="5029200"/>
            <a:ext cx="7315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Synthesizes the final answer, constrained to the retrieved chunks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576072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lightweight "gate" model first checks whether the question is on-topic before the main answer model is invoked, limiting cost and misuse.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21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SERVICE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Prompting Strategy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prompt constrains the model to the retrieved evidence and controls tone.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514600" cy="2468880"/>
          </a:xfrm>
          <a:prstGeom prst="roundRect">
            <a:avLst>
              <a:gd name="adj" fmla="val 1852"/>
            </a:avLst>
          </a:prstGeom>
          <a:solidFill>
            <a:srgbClr val="1B2A4A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4231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Grounding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2240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only from the retrieved excerpts. Do not invent facts beyond what interviewees actually said.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46120" y="2286000"/>
            <a:ext cx="2514600" cy="2468880"/>
          </a:xfrm>
          <a:prstGeom prst="roundRect">
            <a:avLst>
              <a:gd name="adj" fmla="val 1852"/>
            </a:avLst>
          </a:prstGeom>
          <a:solidFill>
            <a:srgbClr val="1B2A4A"/>
          </a:solidFill>
          <a:ln/>
        </p:spPr>
      </p:sp>
      <p:sp>
        <p:nvSpPr>
          <p:cNvPr id="9" name="Text 7"/>
          <p:cNvSpPr/>
          <p:nvPr/>
        </p:nvSpPr>
        <p:spPr>
          <a:xfrm>
            <a:off x="3383280" y="24231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383280" y="2880360"/>
            <a:ext cx="2240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as someone who knows these stories firsthand, rather than citing "documents" or "provided context".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943600" y="2286000"/>
            <a:ext cx="2514600" cy="2468880"/>
          </a:xfrm>
          <a:prstGeom prst="roundRect">
            <a:avLst>
              <a:gd name="adj" fmla="val 1852"/>
            </a:avLst>
          </a:prstGeom>
          <a:solidFill>
            <a:srgbClr val="1B2A4A"/>
          </a:solidFill>
          <a:ln/>
        </p:spPr>
      </p:sp>
      <p:sp>
        <p:nvSpPr>
          <p:cNvPr id="12" name="Text 10"/>
          <p:cNvSpPr/>
          <p:nvPr/>
        </p:nvSpPr>
        <p:spPr>
          <a:xfrm>
            <a:off x="6080760" y="24231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080760" y="2880360"/>
            <a:ext cx="2240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conflate two speakers' experiences; each retrieved chunk carries speaker metadata.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41080" y="2286000"/>
            <a:ext cx="2514600" cy="2468880"/>
          </a:xfrm>
          <a:prstGeom prst="roundRect">
            <a:avLst>
              <a:gd name="adj" fmla="val 1852"/>
            </a:avLst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8778240" y="24231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control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778240" y="2880360"/>
            <a:ext cx="2240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resolved intent names a specific person, restrict the answer to that person's excerpts only.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48640" y="50292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the assistant behaves as a domain expert bounded by real evidence, not an open-ended chatbot.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21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COMMUNICATION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WebSockets: Beyond Request/Response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51206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limitation of REST: 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asks, a server answers.
The server cannot notify the client of a new event
without being asked again.
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solution: SignalR over WebSocket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persistent, bidirectional connection lets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server push events as they happen.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35040" y="1783080"/>
            <a:ext cx="5303520" cy="3840480"/>
          </a:xfrm>
          <a:prstGeom prst="rect">
            <a:avLst/>
          </a:prstGeom>
          <a:solidFill>
            <a:srgbClr val="10192E"/>
          </a:solidFill>
          <a:ln/>
        </p:spPr>
      </p:sp>
      <p:sp>
        <p:nvSpPr>
          <p:cNvPr id="6" name="Text 4"/>
          <p:cNvSpPr/>
          <p:nvPr/>
        </p:nvSpPr>
        <p:spPr>
          <a:xfrm>
            <a:off x="6263640" y="1965960"/>
            <a:ext cx="48463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app.MapHub&lt;ChatHub&gt;("/api/chathub")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.RequireCors("CorsPolicy");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inside the hub: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async Task SendMessage(string chatId, ...)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persisted to the database...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await Clients.User(opponentId)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.SendAsync("ReceiveMessage", dto);</a:t>
            </a:r>
            <a:endParaRPr lang="en-US" sz="125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D8E6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21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Message Encryption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encryption performed entirely in the browser via the Web Crypto API. The server never sees plaintext.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291840" cy="1234440"/>
          </a:xfrm>
          <a:prstGeom prst="roundRect">
            <a:avLst>
              <a:gd name="adj" fmla="val 3704"/>
            </a:avLst>
          </a:prstGeom>
          <a:solidFill>
            <a:srgbClr val="D8E6F3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286000"/>
            <a:ext cx="3017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generates an RSA-OAEP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keypair (SHA-256)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43400" y="2286000"/>
            <a:ext cx="3291840" cy="1234440"/>
          </a:xfrm>
          <a:prstGeom prst="roundRect">
            <a:avLst>
              <a:gd name="adj" fmla="val 3704"/>
            </a:avLst>
          </a:prstGeom>
          <a:solidFill>
            <a:srgbClr val="D8E6F3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0560" y="2286000"/>
            <a:ext cx="3017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fresh AES-256-GCM key is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 per message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138160" y="2286000"/>
            <a:ext cx="3017520" cy="1234440"/>
          </a:xfrm>
          <a:prstGeom prst="roundRect">
            <a:avLst>
              <a:gd name="adj" fmla="val 3704"/>
            </a:avLst>
          </a:prstGeom>
          <a:solidFill>
            <a:srgbClr val="1B2A4A"/>
          </a:solidFill>
          <a:ln w="9525">
            <a:solidFill>
              <a:srgbClr val="1B2A4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75320" y="2286000"/>
            <a:ext cx="27432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AES key is wrapped twice with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RSA-OAEP: once for the recipient,</a:t>
            </a:r>
            <a:endParaRPr lang="en-US" sz="11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for the sender's own copy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840480" y="2907792"/>
            <a:ext cx="502920" cy="0"/>
          </a:xfrm>
          <a:prstGeom prst="line">
            <a:avLst/>
          </a:prstGeom>
          <a:noFill/>
          <a:ln w="1905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7635240" y="2907792"/>
            <a:ext cx="502920" cy="0"/>
          </a:xfrm>
          <a:prstGeom prst="line">
            <a:avLst/>
          </a:prstGeom>
          <a:noFill/>
          <a:ln w="19050">
            <a:solidFill>
              <a:srgbClr val="5B6B85"/>
            </a:solidFill>
            <a:prstDash val="solid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548640" y="379476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private key never leaves the client in plaintext — it is stored encrypted, derived from the user's password.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434840"/>
            <a:ext cx="10607040" cy="1463040"/>
          </a:xfrm>
          <a:prstGeom prst="roundRect">
            <a:avLst>
              <a:gd name="adj" fmla="val 2500"/>
            </a:avLst>
          </a:prstGeom>
          <a:solidFill>
            <a:srgbClr val="F4F7FB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45720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summary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2960" y="489204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RSA-OAEP (SHA-256) — asymmetric key exchange for the per-message AES key</a:t>
            </a:r>
            <a:endParaRPr lang="en-US" sz="12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AES-256-GCM — symmetric encryption of the actual message body, authenticated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21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2F6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Server-Assisted Key Recovery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trade-off: pure end-to-end encryption has no recovery path if a password is lost. This system adds an audited, opt-in recovery mechanism.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487168"/>
            <a:ext cx="128016" cy="128016"/>
          </a:xfrm>
          <a:prstGeom prst="ellipse">
            <a:avLst/>
          </a:prstGeom>
          <a:solidFill>
            <a:srgbClr val="C98A2C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774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Server-side wrapping key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206240" y="237744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32-byte master key, held in configuration / KMS — never in the database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355848"/>
            <a:ext cx="128016" cy="128016"/>
          </a:xfrm>
          <a:prstGeom prst="ellipse">
            <a:avLst/>
          </a:prstGeom>
          <a:solidFill>
            <a:srgbClr val="C98A2C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2461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Envelope encryption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206240" y="324612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user's private key is additionally wrapped with AES-256-GCM using that master key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4224528"/>
            <a:ext cx="128016" cy="128016"/>
          </a:xfrm>
          <a:prstGeom prst="ellipse">
            <a:avLst/>
          </a:prstGeom>
          <a:solidFill>
            <a:srgbClr val="C98A2C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411480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trail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206240" y="411480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recovery operation is logged: user, IP address, outcome, timestamp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093208"/>
            <a:ext cx="128016" cy="128016"/>
          </a:xfrm>
          <a:prstGeom prst="ellipse">
            <a:avLst/>
          </a:prstGeom>
          <a:solidFill>
            <a:srgbClr val="C98A2C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98348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206240" y="4983480"/>
            <a:ext cx="6949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is possible, but requires a distinct, traceable server-side operation — not silent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21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1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8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05156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2011680"/>
            <a:ext cx="1024128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systems are compositions of well-understood building blocks</a:t>
            </a:r>
            <a:endParaRPr lang="en-US" sz="145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scales with requirements</a:t>
            </a:r>
            <a:endParaRPr lang="en-US" sz="1450" dirty="0"/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and usability are frequently in tension</a:t>
            </a:r>
          </a:p>
          <a:p>
            <a:pPr marL="342900" indent="-342900">
              <a:lnSpc>
                <a:spcPts val="2800"/>
              </a:lnSpc>
              <a:buSzPct val="100000"/>
              <a:buChar char="•"/>
            </a:pPr>
            <a:r>
              <a:rPr lang="en-US" sz="1450" dirty="0">
                <a:solidFill>
                  <a:srgbClr val="D8E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web vs. mobile, monolith vs. microservices, or one storage engine vs. another are trade-offs, not universal answers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822960" y="566928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98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018520" y="6537960"/>
            <a:ext cx="960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1878</Words>
  <Application>Microsoft Macintosh PowerPoint</Application>
  <PresentationFormat>Широкоэкранный</PresentationFormat>
  <Paragraphs>355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</vt:lpstr>
      <vt:lpstr>Courier New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Голубкова Анастасия Ярославовна</cp:lastModifiedBy>
  <cp:revision>8</cp:revision>
  <dcterms:created xsi:type="dcterms:W3CDTF">2026-08-28T20:59:57Z</dcterms:created>
  <dcterms:modified xsi:type="dcterms:W3CDTF">2026-08-29T08:06:52Z</dcterms:modified>
</cp:coreProperties>
</file>