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1"/>
  </p:notesMasterIdLst>
  <p:sldIdLst>
    <p:sldId id="256" r:id="rId2"/>
    <p:sldId id="257" r:id="rId3"/>
    <p:sldId id="258" r:id="rId4"/>
    <p:sldId id="32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29" r:id="rId46"/>
    <p:sldId id="330" r:id="rId47"/>
    <p:sldId id="331" r:id="rId48"/>
    <p:sldId id="325" r:id="rId49"/>
    <p:sldId id="327" r:id="rId5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6B88FCA-8847-4681-A448-7A1318B21209}">
  <a:tblStyle styleId="{66B88FCA-8847-4681-A448-7A1318B2120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08" y="16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7e4b430e0e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7e4b430e0e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7dd68bd93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7dd68bd93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>
          <a:extLst>
            <a:ext uri="{FF2B5EF4-FFF2-40B4-BE49-F238E27FC236}">
              <a16:creationId xmlns:a16="http://schemas.microsoft.com/office/drawing/2014/main" id="{49C2FE79-91B6-5F19-5A9D-624EFBD8A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7dd68bd93e_0_0:notes">
            <a:extLst>
              <a:ext uri="{FF2B5EF4-FFF2-40B4-BE49-F238E27FC236}">
                <a16:creationId xmlns:a16="http://schemas.microsoft.com/office/drawing/2014/main" id="{49242F5A-9312-C86F-4F6A-F964E7BF88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7dd68bd93e_0_0:notes">
            <a:extLst>
              <a:ext uri="{FF2B5EF4-FFF2-40B4-BE49-F238E27FC236}">
                <a16:creationId xmlns:a16="http://schemas.microsoft.com/office/drawing/2014/main" id="{AD9C840A-1D87-AF51-1AFC-C46CF842D5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2201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7e4b430e0e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7e4b430e0e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7e4b430e0e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7e4b430e0e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7e4b430e0e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7e4b430e0e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7e4b430e0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7e4b430e0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7e4b430e0e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7e4b430e0e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7e4b430e0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7e4b430e0e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e4b430e0e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7e4b430e0e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7e4b430e0e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7e4b430e0e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7e4b430e0e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7e4b430e0e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7e4b430e0e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7e4b430e0e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e853e61c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7e853e61c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e853e61cc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7e853e61cc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658139cfe4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658139cfe4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658139cfe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658139cfe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658139cfe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658139cfe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658139cfe4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658139cfe4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7f63ebd34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7f63ebd34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7f63ebd34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7f63ebd34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7f63ebd341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7f63ebd341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7fafa9922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7fafa9922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7fafa9922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7fafa9922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7fafa9922a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7fafa9922a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7fafa9922a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7fafa9922a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7fafa9922a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7fafa9922a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7fafa9922a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7fafa9922a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7fafa9922a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7fafa9922a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7fafa9922a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7fafa9922a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7fafa9922a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7fafa9922a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7fafa9922a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7fafa9922a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7fafa9922a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7fafa9922a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7fafa9922a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7fafa9922a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7fafa9922a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7fafa9922a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7fafa9922a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7fafa9922a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7fafa9922a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7fafa9922a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7fafa9922a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37fafa9922a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7fea17fe4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7fea17fe4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7fea17fe4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7fea17fe4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7fea17fe45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7fea17fe45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7fea17fe45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7fea17fe45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7fea17fe45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7fea17fe45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>
          <a:extLst>
            <a:ext uri="{FF2B5EF4-FFF2-40B4-BE49-F238E27FC236}">
              <a16:creationId xmlns:a16="http://schemas.microsoft.com/office/drawing/2014/main" id="{F393F4B9-A06D-659A-49CF-3EC5F67B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7fafa9922a_0_97:notes">
            <a:extLst>
              <a:ext uri="{FF2B5EF4-FFF2-40B4-BE49-F238E27FC236}">
                <a16:creationId xmlns:a16="http://schemas.microsoft.com/office/drawing/2014/main" id="{16FEF11B-FFA7-E5E6-90D7-A3AA3068BA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7fafa9922a_0_97:notes">
            <a:extLst>
              <a:ext uri="{FF2B5EF4-FFF2-40B4-BE49-F238E27FC236}">
                <a16:creationId xmlns:a16="http://schemas.microsoft.com/office/drawing/2014/main" id="{46E238A1-D863-DA1E-1515-A03337A7D7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208881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0CB1AB17-53F0-F0EA-8D57-09572C3FF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e853e61cc_0_4:notes">
            <a:extLst>
              <a:ext uri="{FF2B5EF4-FFF2-40B4-BE49-F238E27FC236}">
                <a16:creationId xmlns:a16="http://schemas.microsoft.com/office/drawing/2014/main" id="{10A2F0D1-7C80-E07F-5EED-4822FEF847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7e853e61cc_0_4:notes">
            <a:extLst>
              <a:ext uri="{FF2B5EF4-FFF2-40B4-BE49-F238E27FC236}">
                <a16:creationId xmlns:a16="http://schemas.microsoft.com/office/drawing/2014/main" id="{D4B97BCC-FA56-A84F-E519-35CC433C82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926457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>
          <a:extLst>
            <a:ext uri="{FF2B5EF4-FFF2-40B4-BE49-F238E27FC236}">
              <a16:creationId xmlns:a16="http://schemas.microsoft.com/office/drawing/2014/main" id="{5F1159A7-3992-3A9A-A19B-D5F94ECF9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e853e61cc_0_4:notes">
            <a:extLst>
              <a:ext uri="{FF2B5EF4-FFF2-40B4-BE49-F238E27FC236}">
                <a16:creationId xmlns:a16="http://schemas.microsoft.com/office/drawing/2014/main" id="{C356F906-B478-A53C-F14D-F68A1B1FB5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7e853e61cc_0_4:notes">
            <a:extLst>
              <a:ext uri="{FF2B5EF4-FFF2-40B4-BE49-F238E27FC236}">
                <a16:creationId xmlns:a16="http://schemas.microsoft.com/office/drawing/2014/main" id="{06DA7640-33F4-8E97-2FC7-BE6804B563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94443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80a96e9c3d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80a96e9c3d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80a96e9c3d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80a96e9c3d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HVQiDDZ5TA&amp;t=171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habr.com/ru/articles/464285/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y.telegram.or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y.telegram.or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ev.vk.com/ru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ypi.org/project/aiomoex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pypi.org/project/requests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iss.moex.com/iss/reference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iss.moex.com/iss/history/engines/stock/markets/shares/boards/TQBR/securities/GAZP?from=2021-01-01&amp;till=2022-11-14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bc.ru/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bc.ru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bc.ru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bc.ru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bc.ru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platform.openai.com/?spm=a2ty_o01.29997173.0.0.4aaf55fbB8g9Y9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developers.openai.com/api/docs/pricing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API </a:t>
            </a:r>
            <a:r>
              <a:rPr lang="ru-RU" dirty="0"/>
              <a:t>и Доступ к данным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План</a:t>
            </a:r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Что такое </a:t>
            </a:r>
            <a:r>
              <a:rPr lang="en-US" dirty="0"/>
              <a:t>API</a:t>
            </a:r>
            <a:r>
              <a:rPr lang="ru" dirty="0"/>
              <a:t>?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-RU" dirty="0"/>
              <a:t>Официальные </a:t>
            </a:r>
            <a:r>
              <a:rPr lang="ru" dirty="0"/>
              <a:t>API Telegram / Вконтакте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Доступ к </a:t>
            </a:r>
            <a:r>
              <a:rPr lang="en-US" dirty="0"/>
              <a:t>API </a:t>
            </a:r>
            <a:r>
              <a:rPr lang="ru-RU" dirty="0"/>
              <a:t>через</a:t>
            </a:r>
            <a:r>
              <a:rPr lang="ru" dirty="0"/>
              <a:t> requests: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 dirty="0"/>
              <a:t>API Мосбиржи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ru" dirty="0"/>
              <a:t>Скрытые API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/>
              <a:t>API — Application Programming Interface.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Что такое </a:t>
            </a:r>
            <a:r>
              <a:rPr lang="en-US" dirty="0"/>
              <a:t>API</a:t>
            </a:r>
            <a:r>
              <a:rPr lang="ru" dirty="0"/>
              <a:t>?</a:t>
            </a:r>
            <a:endParaRPr dirty="0"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03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en-US" dirty="0"/>
              <a:t>API — Application</a:t>
            </a:r>
            <a:r>
              <a:rPr lang="ru-RU" dirty="0"/>
              <a:t> </a:t>
            </a:r>
            <a:r>
              <a:rPr lang="en-US" dirty="0"/>
              <a:t>Programming </a:t>
            </a:r>
            <a:r>
              <a:rPr lang="ru-RU" dirty="0"/>
              <a:t>Interface</a:t>
            </a:r>
            <a:r>
              <a:rPr lang="en-US" dirty="0"/>
              <a:t>. </a:t>
            </a:r>
            <a:r>
              <a:rPr lang="ru-RU" dirty="0"/>
              <a:t>Набор правил и протоколов, позволяющих различным приложениям взаимодействовать между собой.</a:t>
            </a:r>
            <a:endParaRPr dirty="0"/>
          </a:p>
        </p:txBody>
      </p:sp>
      <p:sp>
        <p:nvSpPr>
          <p:cNvPr id="68" name="Google Shape;68;p15"/>
          <p:cNvSpPr txBox="1"/>
          <p:nvPr/>
        </p:nvSpPr>
        <p:spPr>
          <a:xfrm>
            <a:off x="419276" y="4486675"/>
            <a:ext cx="1753800" cy="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 dirty="0">
                <a:solidFill>
                  <a:schemeClr val="hlink"/>
                </a:solidFill>
                <a:hlinkClick r:id="rId3"/>
              </a:rPr>
              <a:t>Источник</a:t>
            </a:r>
            <a:endParaRPr dirty="0">
              <a:solidFill>
                <a:schemeClr val="dk2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945038-1ACE-E700-B948-2BC6DB861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276" y="1977128"/>
            <a:ext cx="8305447" cy="20138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>
          <a:extLst>
            <a:ext uri="{FF2B5EF4-FFF2-40B4-BE49-F238E27FC236}">
              <a16:creationId xmlns:a16="http://schemas.microsoft.com/office/drawing/2014/main" id="{C54BF141-5C9A-02C4-2DA9-33C8C4692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>
            <a:extLst>
              <a:ext uri="{FF2B5EF4-FFF2-40B4-BE49-F238E27FC236}">
                <a16:creationId xmlns:a16="http://schemas.microsoft.com/office/drawing/2014/main" id="{F3253BAF-EC7B-FA9A-B08B-F81BE9B5D4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 dirty="0"/>
              <a:t>Какие </a:t>
            </a:r>
            <a:r>
              <a:rPr lang="en-US" sz="2500" dirty="0"/>
              <a:t>API </a:t>
            </a:r>
            <a:r>
              <a:rPr lang="ru-RU" sz="2500" dirty="0"/>
              <a:t>бывают?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3ED8E50-6D1D-E90E-F478-9CABABBB67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880955"/>
              </p:ext>
            </p:extLst>
          </p:nvPr>
        </p:nvGraphicFramePr>
        <p:xfrm>
          <a:off x="311700" y="1169819"/>
          <a:ext cx="8520601" cy="3391965"/>
        </p:xfrm>
        <a:graphic>
          <a:graphicData uri="http://schemas.openxmlformats.org/drawingml/2006/table">
            <a:tbl>
              <a:tblPr>
                <a:tableStyleId>{66B88FCA-8847-4681-A448-7A1318B21209}</a:tableStyleId>
              </a:tblPr>
              <a:tblGrid>
                <a:gridCol w="1209383">
                  <a:extLst>
                    <a:ext uri="{9D8B030D-6E8A-4147-A177-3AD203B41FA5}">
                      <a16:colId xmlns:a16="http://schemas.microsoft.com/office/drawing/2014/main" val="3570165668"/>
                    </a:ext>
                  </a:extLst>
                </a:gridCol>
                <a:gridCol w="2296512">
                  <a:extLst>
                    <a:ext uri="{9D8B030D-6E8A-4147-A177-3AD203B41FA5}">
                      <a16:colId xmlns:a16="http://schemas.microsoft.com/office/drawing/2014/main" val="2705100424"/>
                    </a:ext>
                  </a:extLst>
                </a:gridCol>
                <a:gridCol w="2356587">
                  <a:extLst>
                    <a:ext uri="{9D8B030D-6E8A-4147-A177-3AD203B41FA5}">
                      <a16:colId xmlns:a16="http://schemas.microsoft.com/office/drawing/2014/main" val="440678683"/>
                    </a:ext>
                  </a:extLst>
                </a:gridCol>
                <a:gridCol w="2658119">
                  <a:extLst>
                    <a:ext uri="{9D8B030D-6E8A-4147-A177-3AD203B41FA5}">
                      <a16:colId xmlns:a16="http://schemas.microsoft.com/office/drawing/2014/main" val="3778374253"/>
                    </a:ext>
                  </a:extLst>
                </a:gridCol>
              </a:tblGrid>
              <a:tr h="219859"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 b="1">
                          <a:effectLst/>
                        </a:rPr>
                        <a:t>Критерий сравнения</a:t>
                      </a:r>
                      <a:endParaRPr lang="ru-RU" sz="700" b="1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 b="1" dirty="0">
                          <a:effectLst/>
                        </a:rPr>
                        <a:t>REST API (Публичный)</a:t>
                      </a:r>
                      <a:endParaRPr lang="ru-RU" sz="700" b="1" i="0" dirty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 b="1" dirty="0" err="1">
                          <a:effectLst/>
                        </a:rPr>
                        <a:t>MTProto</a:t>
                      </a:r>
                      <a:r>
                        <a:rPr lang="ru-RU" sz="700" b="1" dirty="0">
                          <a:effectLst/>
                        </a:rPr>
                        <a:t> API</a:t>
                      </a:r>
                      <a:endParaRPr lang="ru-RU" sz="700" b="1" i="0" dirty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 b="1" dirty="0">
                          <a:effectLst/>
                        </a:rPr>
                        <a:t>Скрытое / Внутреннее API</a:t>
                      </a:r>
                      <a:endParaRPr lang="ru-RU" sz="700" b="1" i="0" dirty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extLst>
                  <a:ext uri="{0D108BD9-81ED-4DB2-BD59-A6C34878D82A}">
                    <a16:rowId xmlns:a16="http://schemas.microsoft.com/office/drawing/2014/main" val="1151879649"/>
                  </a:ext>
                </a:extLst>
              </a:tr>
              <a:tr h="361183"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Суть и философия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Стандартизированный контракт между сервисом и разработчиком.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Специализированный протокол для максимального контроля и скорости.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Служебный «мусор» для связи фронтенда и бэкенда одного сайта.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extLst>
                  <a:ext uri="{0D108BD9-81ED-4DB2-BD59-A6C34878D82A}">
                    <a16:rowId xmlns:a16="http://schemas.microsoft.com/office/drawing/2014/main" val="2755389938"/>
                  </a:ext>
                </a:extLst>
              </a:tr>
              <a:tr h="219859"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Транспортный протокол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 dirty="0">
                          <a:effectLst/>
                        </a:rPr>
                        <a:t>HTTP / HTTPS</a:t>
                      </a:r>
                      <a:endParaRPr lang="ru-RU" sz="700" b="0" i="0" dirty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«Сырой» TCP (с собственным шифрованием)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 dirty="0">
                          <a:effectLst/>
                        </a:rPr>
                        <a:t>HTTP / HTTPS</a:t>
                      </a:r>
                      <a:endParaRPr lang="ru-RU" sz="700" b="0" i="0" dirty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extLst>
                  <a:ext uri="{0D108BD9-81ED-4DB2-BD59-A6C34878D82A}">
                    <a16:rowId xmlns:a16="http://schemas.microsoft.com/office/drawing/2014/main" val="1009401114"/>
                  </a:ext>
                </a:extLst>
              </a:tr>
              <a:tr h="361183"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Формат данных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 dirty="0">
                          <a:effectLst/>
                        </a:rPr>
                        <a:t>JSON, XML, CS</a:t>
                      </a:r>
                      <a:r>
                        <a:rPr lang="en-US" sz="700" dirty="0">
                          <a:effectLst/>
                        </a:rPr>
                        <a:t>V</a:t>
                      </a:r>
                      <a:endParaRPr lang="ru-RU" sz="700" b="0" i="0" dirty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Бинарный TL (Type Language)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JSON, либо специфические массивы, либо HTML-фрагменты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extLst>
                  <a:ext uri="{0D108BD9-81ED-4DB2-BD59-A6C34878D82A}">
                    <a16:rowId xmlns:a16="http://schemas.microsoft.com/office/drawing/2014/main" val="2946309541"/>
                  </a:ext>
                </a:extLst>
              </a:tr>
              <a:tr h="361183"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Модель взаимодействия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Запрос-Ответ (Stateless). Соединение рвется после ответа.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Постоянное соединение (Stateful). Сервер сам пушит обновления.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Запрос-Ответ, но с жесткой привязкой к сессии (cookies, токены).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extLst>
                  <a:ext uri="{0D108BD9-81ED-4DB2-BD59-A6C34878D82A}">
                    <a16:rowId xmlns:a16="http://schemas.microsoft.com/office/drawing/2014/main" val="2124824188"/>
                  </a:ext>
                </a:extLst>
              </a:tr>
              <a:tr h="502505"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Главная цель создания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Дать внешним разработчикам безопасный и ограниченный доступ к данным (например, MOEX ISS).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Обеспечить работу нативных клиентов (Telegram Desktop) в реальном времени.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Обновить интерфейс (DOM) без перезагрузки страницы при кликах пользователя.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extLst>
                  <a:ext uri="{0D108BD9-81ED-4DB2-BD59-A6C34878D82A}">
                    <a16:rowId xmlns:a16="http://schemas.microsoft.com/office/drawing/2014/main" val="938758281"/>
                  </a:ext>
                </a:extLst>
              </a:tr>
              <a:tr h="502505"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 dirty="0">
                          <a:effectLst/>
                        </a:rPr>
                        <a:t>Сложность доступа</a:t>
                      </a:r>
                      <a:endParaRPr lang="ru-RU" sz="700" b="0" i="0" dirty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 dirty="0">
                          <a:effectLst/>
                        </a:rPr>
                        <a:t>Низкая. Есть готовые библиотеки для всех языков, понятная документация.</a:t>
                      </a:r>
                      <a:endParaRPr lang="ru-RU" sz="700" b="0" i="0" dirty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 dirty="0">
                          <a:effectLst/>
                        </a:rPr>
                        <a:t>Высокая. Нужно писать свой парсер бинарного формата, реализовывать криптографию и работу с сокетами.</a:t>
                      </a:r>
                      <a:endParaRPr lang="ru-RU" sz="700" b="0" i="0" dirty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 dirty="0">
                          <a:effectLst/>
                        </a:rPr>
                        <a:t>Средняя/Высокая. Нужно </a:t>
                      </a:r>
                      <a:r>
                        <a:rPr lang="ru-RU" sz="700" dirty="0" err="1">
                          <a:effectLst/>
                        </a:rPr>
                        <a:t>реверсить</a:t>
                      </a:r>
                      <a:r>
                        <a:rPr lang="ru-RU" sz="700" dirty="0">
                          <a:effectLst/>
                        </a:rPr>
                        <a:t> сайт, подделывать заголовки, обходить </a:t>
                      </a:r>
                      <a:r>
                        <a:rPr lang="ru-RU" sz="700" dirty="0" err="1">
                          <a:effectLst/>
                        </a:rPr>
                        <a:t>антибот</a:t>
                      </a:r>
                      <a:r>
                        <a:rPr lang="ru-RU" sz="700" dirty="0">
                          <a:effectLst/>
                        </a:rPr>
                        <a:t>-защиту.</a:t>
                      </a:r>
                      <a:endParaRPr lang="ru-RU" sz="700" b="0" i="0" dirty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extLst>
                  <a:ext uri="{0D108BD9-81ED-4DB2-BD59-A6C34878D82A}">
                    <a16:rowId xmlns:a16="http://schemas.microsoft.com/office/drawing/2014/main" val="504901627"/>
                  </a:ext>
                </a:extLst>
              </a:tr>
              <a:tr h="502505"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Стабильность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Высокая. Версионируется, изменения анонсируются, обратная совместимость сохраняется годами.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Средняя. Меняется при обновлениях Telegram, но разработчики клиентов быстро адаптируются.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Низкая. Может сломаться в любой момент при очередном релизе фронтенда сайта, так как не предназначено для внешних глаз.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extLst>
                  <a:ext uri="{0D108BD9-81ED-4DB2-BD59-A6C34878D82A}">
                    <a16:rowId xmlns:a16="http://schemas.microsoft.com/office/drawing/2014/main" val="3516553982"/>
                  </a:ext>
                </a:extLst>
              </a:tr>
              <a:tr h="361183"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Яркие примеры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MOEX ISS, VK API, GitHub API, Twitter API.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>
                          <a:effectLst/>
                        </a:rPr>
                        <a:t>Официальные клиенты Telegram, библиотеки типа Telethon/Pyrogram.</a:t>
                      </a:r>
                      <a:endParaRPr lang="ru-RU" sz="700" b="0" i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tc>
                  <a:txBody>
                    <a:bodyPr/>
                    <a:lstStyle/>
                    <a:p>
                      <a:pPr marL="0" marR="0" algn="l" rtl="0">
                        <a:buNone/>
                      </a:pPr>
                      <a:r>
                        <a:rPr lang="ru-RU" sz="700" dirty="0">
                          <a:effectLst/>
                        </a:rPr>
                        <a:t>Запросы vk.com/</a:t>
                      </a:r>
                      <a:r>
                        <a:rPr lang="ru-RU" sz="700" dirty="0" err="1">
                          <a:effectLst/>
                        </a:rPr>
                        <a:t>al_wall.php</a:t>
                      </a:r>
                      <a:r>
                        <a:rPr lang="ru-RU" sz="700" dirty="0">
                          <a:effectLst/>
                        </a:rPr>
                        <a:t>, внутренние </a:t>
                      </a:r>
                      <a:r>
                        <a:rPr lang="ru-RU" sz="700" dirty="0" err="1">
                          <a:effectLst/>
                        </a:rPr>
                        <a:t>GraphQL</a:t>
                      </a:r>
                      <a:r>
                        <a:rPr lang="ru-RU" sz="700" dirty="0">
                          <a:effectLst/>
                        </a:rPr>
                        <a:t>-запросы Twitter/X или YouTube.</a:t>
                      </a:r>
                      <a:endParaRPr lang="ru-RU" sz="700" b="0" i="0" dirty="0">
                        <a:solidFill>
                          <a:srgbClr val="FAFBFF"/>
                        </a:solidFill>
                        <a:effectLst/>
                        <a:latin typeface="system-ui"/>
                      </a:endParaRPr>
                    </a:p>
                  </a:txBody>
                  <a:tcPr marL="35017" marR="35017" marT="17508" marB="17508" anchor="ctr"/>
                </a:tc>
                <a:extLst>
                  <a:ext uri="{0D108BD9-81ED-4DB2-BD59-A6C34878D82A}">
                    <a16:rowId xmlns:a16="http://schemas.microsoft.com/office/drawing/2014/main" val="641496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945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Зачем нам </a:t>
            </a:r>
            <a:r>
              <a:rPr lang="en-US" dirty="0"/>
              <a:t>API</a:t>
            </a:r>
            <a:r>
              <a:rPr lang="ru" dirty="0"/>
              <a:t>?</a:t>
            </a:r>
            <a:endParaRPr dirty="0"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Существенно ускоряет сбор данных;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Не так много датасетов существует в готовом виде;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Дает свободу в исследовательских вопросах.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Парсинг популярных API</a:t>
            </a:r>
            <a:endParaRPr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128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Самый простой источник для парсинга — API.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/>
              <a:t>Если API относится к популярному сервису, то скорее всего для него уже реализована библиотека на Python.</a:t>
            </a:r>
            <a:endParaRPr dirty="0"/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8375" y="3015150"/>
            <a:ext cx="3879401" cy="136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66100" y="3015150"/>
            <a:ext cx="1360300" cy="13603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689775" y="4611425"/>
            <a:ext cx="1753800" cy="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5"/>
              </a:rPr>
              <a:t>Источник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Telegram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/>
            <a:r>
              <a:rPr lang="ru" dirty="0"/>
              <a:t>Парсинг Telegram: План</a:t>
            </a:r>
            <a:endParaRPr dirty="0"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Библиотеки: </a:t>
            </a:r>
            <a:r>
              <a:rPr lang="ru" b="1" dirty="0"/>
              <a:t>telethon</a:t>
            </a:r>
            <a:r>
              <a:rPr lang="ru" dirty="0"/>
              <a:t>, telebot, aiogram, telegram expert, pyrogram.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Для начала надо получить токен для подключения к Tg: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 dirty="0"/>
              <a:t>Логинимся по ссылке: 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https://my.telegram.org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dirty="0"/>
              <a:t>Переходим в "API development tools"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dirty="0"/>
              <a:t>Заполняем форму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dirty="0"/>
              <a:t>Получаем </a:t>
            </a:r>
            <a:r>
              <a:rPr lang="ru" b="1" dirty="0"/>
              <a:t>api_id </a:t>
            </a:r>
            <a:r>
              <a:rPr lang="ru" dirty="0"/>
              <a:t>и </a:t>
            </a:r>
            <a:r>
              <a:rPr lang="ru" b="1" dirty="0"/>
              <a:t>api_hash</a:t>
            </a:r>
            <a:r>
              <a:rPr lang="ru" dirty="0"/>
              <a:t>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Telegram: Получение токена</a:t>
            </a:r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462400" cy="6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Логинимся по ссылке: </a:t>
            </a:r>
            <a:r>
              <a:rPr lang="ru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https://my.telegram.org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99225" y="1738850"/>
            <a:ext cx="5345541" cy="302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Telegram: Получение токена </a:t>
            </a:r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5078100" cy="6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2. Переходим в "API development tools"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8" name="Google Shape;10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7775" y="2054175"/>
            <a:ext cx="5153025" cy="206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Telegram: Получение токена</a:t>
            </a:r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6684300" cy="6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3-4. Заполняем форму и получаем api_id и api_hash.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Telegram: Заполняем конфиг</a:t>
            </a:r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body" idx="1"/>
          </p:nvPr>
        </p:nvSpPr>
        <p:spPr>
          <a:xfrm>
            <a:off x="465700" y="1152475"/>
            <a:ext cx="85206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 dirty="0"/>
              <a:t>Чтобы удобнее было организовывать запуск программы, сохраним нужные данные в конфиг файл telegram_api.ini. Обращаться к нему будем через configparser.</a:t>
            </a:r>
            <a:endParaRPr dirty="0"/>
          </a:p>
        </p:txBody>
      </p:sp>
      <p:pic>
        <p:nvPicPr>
          <p:cNvPr id="121" name="Google Shape;121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688" y="2379250"/>
            <a:ext cx="7986075" cy="246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Telegram: Ссылки на каналы</a:t>
            </a:r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674500" cy="8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Можно взять из шапки канала.</a:t>
            </a:r>
            <a:endParaRPr/>
          </a:p>
        </p:txBody>
      </p:sp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375" y="2428550"/>
            <a:ext cx="3524250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8375" y="2428550"/>
            <a:ext cx="3665675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Парсим Telegram: Код</a:t>
            </a:r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Переходим в IDE (Integrated Development Environment)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VK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Парсим VK: Похоже на Telegram</a:t>
            </a:r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Библиотека: vk_api.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Опять получаем токен: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 dirty="0"/>
              <a:t>Логинимся по ссылке: 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https://dev.vk.com/ru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dirty="0"/>
              <a:t>Переходим в "Приложения" —&gt; "Создать приложение"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dirty="0"/>
              <a:t>Заполняем форму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dirty="0"/>
              <a:t>Во кладке “Разработка” заходим в “Ключи доступа” и копируем “Сервисный ключ”.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Парсим VK: Регистрируем приложение</a:t>
            </a:r>
            <a:endParaRPr/>
          </a:p>
        </p:txBody>
      </p:sp>
      <p:pic>
        <p:nvPicPr>
          <p:cNvPr id="152" name="Google Shape;15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076" y="1105125"/>
            <a:ext cx="7901750" cy="361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Парсим VK: Получаем ключ</a:t>
            </a:r>
            <a:endParaRPr/>
          </a:p>
        </p:txBody>
      </p:sp>
      <p:pic>
        <p:nvPicPr>
          <p:cNvPr id="158" name="Google Shape;15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3625" y="1017725"/>
            <a:ext cx="5833315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Парсим VK: Код</a:t>
            </a:r>
            <a:endParaRPr/>
          </a:p>
        </p:txBody>
      </p:sp>
      <p:sp>
        <p:nvSpPr>
          <p:cNvPr id="164" name="Google Shape;164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Несколько сложнее, потому что библиотека не асинхронная. Но работает и так довольно быстро.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ID групп для парсинга можно найти в ссылке.</a:t>
            </a:r>
            <a:endParaRPr/>
          </a:p>
        </p:txBody>
      </p:sp>
      <p:pic>
        <p:nvPicPr>
          <p:cNvPr id="165" name="Google Shape;16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5025" y="2705888"/>
            <a:ext cx="4857750" cy="17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API Мосбиржи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Обращение к произвольному API</a:t>
            </a:r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 большинства популярных сервисов есть свои API, но не для всех реализованы библиотеки, либо их функционал ограничен.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Например, у Мосбиржи есть API, и для него даже реализована асинхронная библиотека </a:t>
            </a:r>
            <a:r>
              <a:rPr lang="ru" u="sng">
                <a:solidFill>
                  <a:schemeClr val="hlink"/>
                </a:solidFill>
                <a:hlinkClick r:id="rId3"/>
              </a:rPr>
              <a:t>aiomoex</a:t>
            </a:r>
            <a:r>
              <a:rPr lang="ru"/>
              <a:t>, но через нее можно получать только акции.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Разумеется, ее можно расширить, но лучше рассмотрим, как работает библиотека </a:t>
            </a:r>
            <a:r>
              <a:rPr lang="ru" u="sng">
                <a:solidFill>
                  <a:schemeClr val="hlink"/>
                </a:solidFill>
                <a:hlinkClick r:id="rId4"/>
              </a:rPr>
              <a:t>requests</a:t>
            </a:r>
            <a:r>
              <a:rPr lang="ru"/>
              <a:t> и напишем свой парсер произвольного API на примере Мосбиржи.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Requests</a:t>
            </a:r>
            <a:endParaRPr/>
          </a:p>
        </p:txBody>
      </p:sp>
      <p:sp>
        <p:nvSpPr>
          <p:cNvPr id="182" name="Google Shape;182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Библиотека для отправки HTTP 1.1 запросов. Запросы можно отправлять не только к API.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Существует 9 типов HTTP 1.1 запросов, но для парсинга понадобятся только: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GET — получение информации по ссылке;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POST — передача какой-то информации, например, логина и пароля.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</a:t>
            </a:r>
            <a:endParaRPr/>
          </a:p>
        </p:txBody>
      </p:sp>
      <p:sp>
        <p:nvSpPr>
          <p:cNvPr id="188" name="Google Shape;188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Позволяет получать историческую информацию по торгуемым инструментам: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Дневные цены и объемы для всех инструментов;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С меньшими интервалами (только с подпиской);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Журналы сделок (только с подпиской);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ru" dirty="0"/>
              <a:t>Различная корпоративная информация (тоже только с подпиской).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dirty="0"/>
              <a:t>Есть 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документация</a:t>
            </a:r>
            <a:r>
              <a:rPr lang="ru" dirty="0"/>
              <a:t> по обращению к API.</a:t>
            </a: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Формирование запроса</a:t>
            </a:r>
            <a:endParaRPr/>
          </a:p>
        </p:txBody>
      </p:sp>
      <p:sp>
        <p:nvSpPr>
          <p:cNvPr id="194" name="Google Shape;194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работает через HTTP запросы, то есть просто через ссылку.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Давайте попробуем получить цены закрытия акций Газпрома, Лукойла, Роснефти, Татнефти с начала 21-ого года по 11 ноября 2022.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Формирование запроса</a:t>
            </a:r>
            <a:endParaRPr/>
          </a:p>
        </p:txBody>
      </p:sp>
      <p:sp>
        <p:nvSpPr>
          <p:cNvPr id="200" name="Google Shape;200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4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Ищем нужный запрос в документации.</a:t>
            </a:r>
            <a:endParaRPr/>
          </a:p>
        </p:txBody>
      </p:sp>
      <p:pic>
        <p:nvPicPr>
          <p:cNvPr id="201" name="Google Shape;20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750" y="1645675"/>
            <a:ext cx="8237585" cy="319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Формирование запроса</a:t>
            </a:r>
            <a:endParaRPr/>
          </a:p>
        </p:txBody>
      </p:sp>
      <p:sp>
        <p:nvSpPr>
          <p:cNvPr id="207" name="Google Shape;207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7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Квадратными скобками обозначены аргументы. Посмотреть возможные варианты можно передав ссылку до квадратных скобок, то есть:</a:t>
            </a:r>
            <a:endParaRPr/>
          </a:p>
        </p:txBody>
      </p:sp>
      <p:pic>
        <p:nvPicPr>
          <p:cNvPr id="208" name="Google Shape;20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950" y="1882075"/>
            <a:ext cx="3405733" cy="2956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7"/>
          <p:cNvSpPr txBox="1">
            <a:spLocks noGrp="1"/>
          </p:cNvSpPr>
          <p:nvPr>
            <p:ph type="body" idx="1"/>
          </p:nvPr>
        </p:nvSpPr>
        <p:spPr>
          <a:xfrm>
            <a:off x="4396550" y="2647450"/>
            <a:ext cx="4205400" cy="17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Мы хотим посмотреть цену акций, значит после engines передаем stock, то есть фондовый рынок.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Формирование запроса</a:t>
            </a:r>
            <a:endParaRPr/>
          </a:p>
        </p:txBody>
      </p:sp>
      <p:sp>
        <p:nvSpPr>
          <p:cNvPr id="215" name="Google Shape;215;p38"/>
          <p:cNvSpPr txBox="1">
            <a:spLocks noGrp="1"/>
          </p:cNvSpPr>
          <p:nvPr>
            <p:ph type="body" idx="1"/>
          </p:nvPr>
        </p:nvSpPr>
        <p:spPr>
          <a:xfrm>
            <a:off x="4435975" y="2628463"/>
            <a:ext cx="4205400" cy="17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Нужны акции, значит, выбираем “shares”. </a:t>
            </a:r>
            <a:endParaRPr/>
          </a:p>
        </p:txBody>
      </p:sp>
      <p:pic>
        <p:nvPicPr>
          <p:cNvPr id="216" name="Google Shape;21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025" y="2004900"/>
            <a:ext cx="4091750" cy="199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Формирование запроса</a:t>
            </a:r>
            <a:endParaRPr/>
          </a:p>
        </p:txBody>
      </p:sp>
      <p:sp>
        <p:nvSpPr>
          <p:cNvPr id="222" name="Google Shape;222;p39"/>
          <p:cNvSpPr txBox="1">
            <a:spLocks noGrp="1"/>
          </p:cNvSpPr>
          <p:nvPr>
            <p:ph type="body" idx="1"/>
          </p:nvPr>
        </p:nvSpPr>
        <p:spPr>
          <a:xfrm>
            <a:off x="311700" y="11307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Выбираем режим торгов. В нашем случае это TQBR.</a:t>
            </a:r>
            <a:endParaRPr/>
          </a:p>
        </p:txBody>
      </p:sp>
      <p:pic>
        <p:nvPicPr>
          <p:cNvPr id="223" name="Google Shape;22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675" y="1954350"/>
            <a:ext cx="7486650" cy="203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Формирование запроса</a:t>
            </a:r>
            <a:endParaRPr/>
          </a:p>
        </p:txBody>
      </p:sp>
      <p:sp>
        <p:nvSpPr>
          <p:cNvPr id="229" name="Google Shape;229;p40"/>
          <p:cNvSpPr txBox="1">
            <a:spLocks noGrp="1"/>
          </p:cNvSpPr>
          <p:nvPr>
            <p:ph type="body" idx="1"/>
          </p:nvPr>
        </p:nvSpPr>
        <p:spPr>
          <a:xfrm>
            <a:off x="311700" y="1130725"/>
            <a:ext cx="8520600" cy="11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Если не знаете, какой режим торгов нужен, можете просто перейти на сайте Мосбиржи на страницу интересующего инструмента и в ссылке будет указан режим.</a:t>
            </a:r>
            <a:endParaRPr/>
          </a:p>
        </p:txBody>
      </p:sp>
      <p:pic>
        <p:nvPicPr>
          <p:cNvPr id="230" name="Google Shape;23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0213" y="1948050"/>
            <a:ext cx="4823576" cy="295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Формирование запроса</a:t>
            </a:r>
            <a:endParaRPr/>
          </a:p>
        </p:txBody>
      </p:sp>
      <p:sp>
        <p:nvSpPr>
          <p:cNvPr id="236" name="Google Shape;236;p41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10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Вводим в ссылку `securities` и перед нами появляется список акций, по которым можно запросить информацию, выбираем нужную акцию, передав информацию в ссылку.</a:t>
            </a:r>
            <a:endParaRPr/>
          </a:p>
        </p:txBody>
      </p:sp>
      <p:pic>
        <p:nvPicPr>
          <p:cNvPr id="237" name="Google Shape;23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2813" y="2054325"/>
            <a:ext cx="6143625" cy="256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Формирование запроса</a:t>
            </a:r>
            <a:endParaRPr/>
          </a:p>
        </p:txBody>
      </p:sp>
      <p:sp>
        <p:nvSpPr>
          <p:cNvPr id="243" name="Google Shape;243;p42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Добавляем `GAZP` в ссылку и получаем информацию по Газпрому, но она только за последний день, а нам нужна историческая. Для этого в ссылку надо передать дополнительную информацию о том, что же мы хотим получить.</a:t>
            </a:r>
            <a:endParaRPr/>
          </a:p>
        </p:txBody>
      </p:sp>
      <p:pic>
        <p:nvPicPr>
          <p:cNvPr id="244" name="Google Shape;24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8475" y="2100800"/>
            <a:ext cx="4695449" cy="2707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Формирование запроса</a:t>
            </a:r>
            <a:endParaRPr/>
          </a:p>
        </p:txBody>
      </p:sp>
      <p:sp>
        <p:nvSpPr>
          <p:cNvPr id="250" name="Google Shape;250;p43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4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Нажимаем на соответствующую ссылку в документации и там описано, как задавать фильтры.</a:t>
            </a:r>
            <a:endParaRPr/>
          </a:p>
        </p:txBody>
      </p:sp>
      <p:pic>
        <p:nvPicPr>
          <p:cNvPr id="251" name="Google Shape;25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475" y="1921400"/>
            <a:ext cx="8650826" cy="252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Формирование запроса</a:t>
            </a:r>
            <a:endParaRPr/>
          </a:p>
        </p:txBody>
      </p:sp>
      <p:sp>
        <p:nvSpPr>
          <p:cNvPr id="257" name="Google Shape;257;p44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34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Нам нужно отфильтровать даты в диапазоне “от” и “до”.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После основной ссылки пишем “?” и передаем аргументы со значениями: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from=2021-01-01 (дата начала);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till=2022-11-14 (дата конца).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Между аргументами ставим “&amp;”.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Формирование запроса</a:t>
            </a:r>
            <a:endParaRPr/>
          </a:p>
        </p:txBody>
      </p:sp>
      <p:sp>
        <p:nvSpPr>
          <p:cNvPr id="263" name="Google Shape;263;p45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134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Но мы получили не всю нужную информацию, а только за первые 100 торговых дней из заданного диапазона. Все потому что API отправляет информацию максимум за 100 дней. С этой проблемой справимся уже в коде.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64" name="Google Shape;264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517150"/>
            <a:ext cx="8839198" cy="14985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Формирование запроса</a:t>
            </a:r>
            <a:endParaRPr/>
          </a:p>
        </p:txBody>
      </p:sp>
      <p:sp>
        <p:nvSpPr>
          <p:cNvPr id="270" name="Google Shape;270;p46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32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 сейчас получали ответ в txt формате. Для удобства разработчики API сделали возможность получать его в csv, именно им будем пользоваться далее.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Чтобы получить данные в формате csv, надо просто к ссылке до фильтров добавить `.csv`.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То есть итоговая ссылка будет выглядеть следующим образом: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u="sng">
                <a:solidFill>
                  <a:schemeClr val="hlink"/>
                </a:solidFill>
                <a:hlinkClick r:id="rId3"/>
              </a:rPr>
              <a:t>https://iss.moex.com/iss/history/engines/stock/markets/shares/boards/TQBR/securities/GAZP?from=2021-01-01&amp;till=2022-11-14</a:t>
            </a:r>
            <a:r>
              <a:rPr lang="ru"/>
              <a:t>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API Мосбиржи: Пишем код</a:t>
            </a:r>
            <a:endParaRPr/>
          </a:p>
        </p:txBody>
      </p:sp>
      <p:sp>
        <p:nvSpPr>
          <p:cNvPr id="276" name="Google Shape;276;p47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32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Код в IDE.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скрытого API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скрытого API: Мотивация</a:t>
            </a:r>
            <a:endParaRPr/>
          </a:p>
        </p:txBody>
      </p:sp>
      <p:sp>
        <p:nvSpPr>
          <p:cNvPr id="287" name="Google Shape;287;p49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32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Не у всех сервисов есть публичное API, но иногда бывает скрытое.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Оно бывает у HTTP 2 или HTTP 3 сайтов, которые после загрузки основного тела сайта подгружают дополнительный контент.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Информация из такого API, как правило, ограниченная, но зато ее очень просто получить через обычный `get` запрос.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скрытого API: Как найти?</a:t>
            </a:r>
            <a:endParaRPr/>
          </a:p>
        </p:txBody>
      </p:sp>
      <p:sp>
        <p:nvSpPr>
          <p:cNvPr id="293" name="Google Shape;293;p50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322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Рассмотрим на примере сайта </a:t>
            </a:r>
            <a:r>
              <a:rPr lang="ru" u="sng">
                <a:solidFill>
                  <a:schemeClr val="hlink"/>
                </a:solidFill>
                <a:hlinkClick r:id="rId3"/>
              </a:rPr>
              <a:t>РБК</a:t>
            </a:r>
            <a:r>
              <a:rPr lang="ru"/>
              <a:t>.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Открываем инструменты разработчика (F12 или ПКМ —&gt; Просмотреть код);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Переходим в вкладку “Сеть” (Network);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Перезагружаем страницу, чтобы отобразилась история запросов сайта;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Нас интересуют GET запросы с протоколом http/1.1, именно к ним мы можем обращаться через `requests`, к h2 и h3 не можем;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Выбираем запрос с подходящей нам информацией, и обращаемся к нему.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скрытого API: Как найти?</a:t>
            </a:r>
            <a:endParaRPr/>
          </a:p>
        </p:txBody>
      </p:sp>
      <p:sp>
        <p:nvSpPr>
          <p:cNvPr id="299" name="Google Shape;299;p51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13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Рассмотрим на примере сайта </a:t>
            </a:r>
            <a:r>
              <a:rPr lang="ru" u="sng">
                <a:solidFill>
                  <a:schemeClr val="hlink"/>
                </a:solidFill>
                <a:hlinkClick r:id="rId3"/>
              </a:rPr>
              <a:t>РБК</a:t>
            </a:r>
            <a:r>
              <a:rPr lang="ru"/>
              <a:t>.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ru"/>
              <a:t>Открываем инструменты разработчика (F12 или ПКМ —&gt; Просмотреть код).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00" name="Google Shape;30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99400" y="2152550"/>
            <a:ext cx="5613139" cy="259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скрытого API: Как найти?</a:t>
            </a:r>
            <a:endParaRPr/>
          </a:p>
        </p:txBody>
      </p:sp>
      <p:sp>
        <p:nvSpPr>
          <p:cNvPr id="306" name="Google Shape;306;p52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13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Рассмотрим на примере сайта </a:t>
            </a:r>
            <a:r>
              <a:rPr lang="ru" u="sng">
                <a:solidFill>
                  <a:schemeClr val="hlink"/>
                </a:solidFill>
                <a:hlinkClick r:id="rId3"/>
              </a:rPr>
              <a:t>РБК</a:t>
            </a:r>
            <a:r>
              <a:rPr lang="ru"/>
              <a:t>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2.	 Переходим в вкладку “Сеть” (Network).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07" name="Google Shape;307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3651" y="1991150"/>
            <a:ext cx="6396699" cy="281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скрытого API: Как найти?</a:t>
            </a:r>
            <a:endParaRPr/>
          </a:p>
        </p:txBody>
      </p:sp>
      <p:sp>
        <p:nvSpPr>
          <p:cNvPr id="313" name="Google Shape;313;p53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13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Рассмотрим на примере сайта </a:t>
            </a:r>
            <a:r>
              <a:rPr lang="ru" u="sng" dirty="0">
                <a:solidFill>
                  <a:schemeClr val="hlink"/>
                </a:solidFill>
                <a:hlinkClick r:id="rId3"/>
              </a:rPr>
              <a:t>РБК</a:t>
            </a:r>
            <a:r>
              <a:rPr lang="ru" dirty="0"/>
              <a:t>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 dirty="0"/>
              <a:t>4.	 Нас интересуют GET запросы с протоколом http/1.1, именно к ним мы 	можем обращаться через `requests`, к h2 и h3 не можем.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314" name="Google Shape;314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5613" y="2571750"/>
            <a:ext cx="5732772" cy="217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скрытого API: Как найти?</a:t>
            </a:r>
            <a:endParaRPr/>
          </a:p>
        </p:txBody>
      </p:sp>
      <p:sp>
        <p:nvSpPr>
          <p:cNvPr id="320" name="Google Shape;320;p54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13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Рассмотрим на примере сайта </a:t>
            </a:r>
            <a:r>
              <a:rPr lang="ru" u="sng">
                <a:solidFill>
                  <a:schemeClr val="hlink"/>
                </a:solidFill>
                <a:hlinkClick r:id="rId3"/>
              </a:rPr>
              <a:t>РБК</a:t>
            </a:r>
            <a:r>
              <a:rPr lang="ru"/>
              <a:t>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5.	 Выбираем запрос с подходящей нам информацией, и обращаемся к нему. (Например, мы хотим получать информации о матчах Лиги Чемпионов.)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321" name="Google Shape;321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625" y="2152500"/>
            <a:ext cx="8286750" cy="246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Парсинг скрытого API: Код</a:t>
            </a:r>
            <a:endParaRPr/>
          </a:p>
        </p:txBody>
      </p:sp>
      <p:sp>
        <p:nvSpPr>
          <p:cNvPr id="327" name="Google Shape;327;p55"/>
          <p:cNvSpPr txBox="1">
            <a:spLocks noGrp="1"/>
          </p:cNvSpPr>
          <p:nvPr>
            <p:ph type="body" idx="1"/>
          </p:nvPr>
        </p:nvSpPr>
        <p:spPr>
          <a:xfrm>
            <a:off x="311700" y="933650"/>
            <a:ext cx="8520600" cy="131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Переходим в IDE.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>
          <a:extLst>
            <a:ext uri="{FF2B5EF4-FFF2-40B4-BE49-F238E27FC236}">
              <a16:creationId xmlns:a16="http://schemas.microsoft.com/office/drawing/2014/main" id="{2E52E6FF-61AE-44CD-2B49-1AAA03110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8">
            <a:extLst>
              <a:ext uri="{FF2B5EF4-FFF2-40B4-BE49-F238E27FC236}">
                <a16:creationId xmlns:a16="http://schemas.microsoft.com/office/drawing/2014/main" id="{CFB3CE77-0DE0-1880-9051-D591E0DA6DF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Open AI</a:t>
            </a:r>
            <a:r>
              <a:rPr lang="ru" dirty="0"/>
              <a:t> API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678029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>
          <a:extLst>
            <a:ext uri="{FF2B5EF4-FFF2-40B4-BE49-F238E27FC236}">
              <a16:creationId xmlns:a16="http://schemas.microsoft.com/office/drawing/2014/main" id="{EC4FAC7E-646C-5CEF-766A-A56BD78BA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>
            <a:extLst>
              <a:ext uri="{FF2B5EF4-FFF2-40B4-BE49-F238E27FC236}">
                <a16:creationId xmlns:a16="http://schemas.microsoft.com/office/drawing/2014/main" id="{6A474B47-58F2-5B03-0981-8A66A94738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Порядок действий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115B75-9558-B821-0FE0-9C1EFBFA08F2}"/>
              </a:ext>
            </a:extLst>
          </p:cNvPr>
          <p:cNvSpPr txBox="1"/>
          <p:nvPr/>
        </p:nvSpPr>
        <p:spPr>
          <a:xfrm>
            <a:off x="412376" y="1910859"/>
            <a:ext cx="831924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rtl="0">
              <a:buFont typeface="+mj-lt"/>
              <a:buAutoNum type="arabicPeriod"/>
            </a:pPr>
            <a:r>
              <a:rPr lang="ru-RU" sz="1800" b="0" i="0" dirty="0" err="1">
                <a:solidFill>
                  <a:srgbClr val="000000"/>
                </a:solidFill>
                <a:effectLst/>
                <a:latin typeface="Arial"/>
              </a:rPr>
              <a:t>Логинимся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Arial"/>
              </a:rPr>
              <a:t>/регистрируемся по ссылке: </a:t>
            </a:r>
            <a:r>
              <a:rPr lang="ru-RU" sz="1800" b="1" i="0" u="none" strike="noStrike" dirty="0">
                <a:solidFill>
                  <a:srgbClr val="000000"/>
                </a:solidFill>
                <a:effectLst/>
                <a:latin typeface="Arial"/>
                <a:hlinkClick r:id="rId3"/>
              </a:rPr>
              <a:t>https://platform.openai.com/</a:t>
            </a:r>
            <a:endParaRPr lang="ru-RU" sz="1800" b="0" i="0" dirty="0">
              <a:solidFill>
                <a:srgbClr val="000000"/>
              </a:solidFill>
              <a:effectLst/>
              <a:latin typeface="Arial"/>
            </a:endParaRPr>
          </a:p>
          <a:p>
            <a:pPr marL="342900" marR="0" lvl="0" indent="-342900" algn="l" rtl="0">
              <a:buFont typeface="+mj-lt"/>
              <a:buAutoNum type="arabicPeriod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Arial"/>
              </a:rPr>
              <a:t>Переходим в раздел 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/>
              </a:rPr>
              <a:t>"API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/>
              </a:rPr>
              <a:t>Keys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/>
              </a:rPr>
              <a:t>"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Arial"/>
              </a:rPr>
              <a:t> (в левом меню или по иконке профиля)</a:t>
            </a:r>
          </a:p>
          <a:p>
            <a:pPr marL="342900" marR="0" lvl="0" indent="-342900" algn="l" rtl="0">
              <a:buFont typeface="+mj-lt"/>
              <a:buAutoNum type="arabicPeriod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Arial"/>
              </a:rPr>
              <a:t>Нажимаем 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/>
              </a:rPr>
              <a:t>"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/>
              </a:rPr>
              <a:t>Create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/>
              </a:rPr>
              <a:t>new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/>
              </a:rPr>
              <a:t>secret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/>
              </a:rPr>
              <a:t>key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/>
              </a:rPr>
              <a:t>"</a:t>
            </a:r>
            <a:endParaRPr lang="ru-RU" sz="1800" b="0" i="0" dirty="0">
              <a:solidFill>
                <a:srgbClr val="000000"/>
              </a:solidFill>
              <a:effectLst/>
              <a:latin typeface="Arial"/>
            </a:endParaRPr>
          </a:p>
          <a:p>
            <a:pPr marL="342900" marR="0" lvl="0" indent="-342900" algn="l" rtl="0">
              <a:buFont typeface="+mj-lt"/>
              <a:buAutoNum type="arabicPeriod"/>
            </a:pPr>
            <a:r>
              <a:rPr lang="ru-RU" sz="1800" b="0" i="0" dirty="0">
                <a:solidFill>
                  <a:srgbClr val="000000"/>
                </a:solidFill>
                <a:effectLst/>
                <a:latin typeface="Arial"/>
              </a:rPr>
              <a:t>Задаем имя ключу (опционально) и нажимаем 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/>
              </a:rPr>
              <a:t>"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/>
              </a:rPr>
              <a:t>Create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/>
              </a:rPr>
              <a:t>secret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/>
              </a:rPr>
              <a:t> </a:t>
            </a:r>
            <a:r>
              <a:rPr lang="ru-RU" sz="1800" b="1" i="0" dirty="0" err="1">
                <a:solidFill>
                  <a:srgbClr val="000000"/>
                </a:solidFill>
                <a:effectLst/>
                <a:latin typeface="Arial"/>
              </a:rPr>
              <a:t>key</a:t>
            </a:r>
            <a:r>
              <a:rPr lang="ru-RU" sz="1800" b="1" i="0" dirty="0">
                <a:solidFill>
                  <a:srgbClr val="000000"/>
                </a:solidFill>
                <a:effectLst/>
                <a:latin typeface="Arial"/>
              </a:rPr>
              <a:t>"</a:t>
            </a:r>
            <a:endParaRPr lang="ru-RU" sz="1800" b="0" i="0" dirty="0">
              <a:solidFill>
                <a:srgbClr val="000000"/>
              </a:solidFill>
              <a:effectLst/>
              <a:latin typeface="Arial"/>
            </a:endParaRPr>
          </a:p>
          <a:p>
            <a:pPr marL="342900" marR="0" lvl="0" indent="-342900" algn="l" rtl="0">
              <a:buFont typeface="+mj-lt"/>
              <a:buAutoNum type="arabicPeriod"/>
            </a:pPr>
            <a:r>
              <a:rPr lang="ru-RU" sz="1800" b="1" i="0" dirty="0">
                <a:solidFill>
                  <a:srgbClr val="000000"/>
                </a:solidFill>
                <a:effectLst/>
                <a:latin typeface="Arial"/>
              </a:rPr>
              <a:t>Копируем ключ</a:t>
            </a:r>
            <a:r>
              <a:rPr lang="ru-RU" sz="1800" b="0" i="0" dirty="0">
                <a:solidFill>
                  <a:srgbClr val="000000"/>
                </a:solidFill>
                <a:effectLst/>
                <a:latin typeface="Arial"/>
              </a:rPr>
              <a:t> сразу! (он покажется только один раз и больше не будет отображен)</a:t>
            </a:r>
            <a:endParaRPr lang="en-US" sz="1800" b="0" i="0" dirty="0">
              <a:solidFill>
                <a:srgbClr val="000000"/>
              </a:solidFill>
              <a:effectLst/>
              <a:latin typeface="Arial"/>
            </a:endParaRPr>
          </a:p>
          <a:p>
            <a:pPr marL="342900" marR="0" lvl="0" indent="-342900" algn="l" rtl="0"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Используем библиотеку </a:t>
            </a:r>
            <a:r>
              <a:rPr lang="en-US" sz="1800" dirty="0" err="1">
                <a:solidFill>
                  <a:schemeClr val="tx1"/>
                </a:solidFill>
              </a:rPr>
              <a:t>openai</a:t>
            </a:r>
            <a:endParaRPr lang="ru-RU" sz="1800" dirty="0">
              <a:solidFill>
                <a:schemeClr val="tx1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800" dirty="0">
                <a:solidFill>
                  <a:schemeClr val="tx1"/>
                </a:solidFill>
              </a:rPr>
              <a:t>Про выбор моделей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r>
              <a:rPr lang="en-US" sz="1800" dirty="0">
                <a:solidFill>
                  <a:schemeClr val="tx1"/>
                </a:solidFill>
                <a:hlinkClick r:id="rId4"/>
              </a:rPr>
              <a:t>https://developers.openai.com/api/docs/pricing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534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>
          <a:extLst>
            <a:ext uri="{FF2B5EF4-FFF2-40B4-BE49-F238E27FC236}">
              <a16:creationId xmlns:a16="http://schemas.microsoft.com/office/drawing/2014/main" id="{B6D4E57C-DE5C-8E40-C5F7-6099061A9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>
            <a:extLst>
              <a:ext uri="{FF2B5EF4-FFF2-40B4-BE49-F238E27FC236}">
                <a16:creationId xmlns:a16="http://schemas.microsoft.com/office/drawing/2014/main" id="{7F7385E9-C3F3-AC76-2CAA-5081D14187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Chat ML </a:t>
            </a:r>
            <a:r>
              <a:rPr lang="ru-RU" dirty="0"/>
              <a:t>формат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0B9D4F-F40F-44C6-48DB-748A4AAC1598}"/>
              </a:ext>
            </a:extLst>
          </p:cNvPr>
          <p:cNvSpPr txBox="1"/>
          <p:nvPr/>
        </p:nvSpPr>
        <p:spPr>
          <a:xfrm>
            <a:off x="412376" y="1812247"/>
            <a:ext cx="831924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rtl="0"/>
            <a:r>
              <a:rPr lang="ru-RU" sz="1800" dirty="0"/>
              <a:t>Чтобы корректно общаться с </a:t>
            </a:r>
            <a:r>
              <a:rPr lang="en-US" sz="1800" dirty="0"/>
              <a:t>LLM </a:t>
            </a:r>
            <a:r>
              <a:rPr lang="ru-RU" sz="1800" dirty="0"/>
              <a:t>надо подавать текст в формате </a:t>
            </a:r>
            <a:r>
              <a:rPr lang="en-US" sz="1800" dirty="0"/>
              <a:t>Chat ML.</a:t>
            </a:r>
          </a:p>
          <a:p>
            <a:pPr marR="0" lvl="0" algn="l" rtl="0"/>
            <a:r>
              <a:rPr lang="ru-RU" sz="1800" dirty="0">
                <a:solidFill>
                  <a:schemeClr val="tx1"/>
                </a:solidFill>
              </a:rPr>
              <a:t>Это словарь из словарей в формате «роль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r>
              <a:rPr lang="ru-RU" sz="1800" dirty="0">
                <a:solidFill>
                  <a:schemeClr val="tx1"/>
                </a:solidFill>
              </a:rPr>
              <a:t>текст»</a:t>
            </a:r>
          </a:p>
          <a:p>
            <a:pPr marR="0" lvl="0" algn="l" rtl="0"/>
            <a:r>
              <a:rPr lang="ru-RU" sz="1800" dirty="0">
                <a:solidFill>
                  <a:schemeClr val="tx1"/>
                </a:solidFill>
              </a:rPr>
              <a:t>Возможные роли</a:t>
            </a:r>
            <a:r>
              <a:rPr lang="en-US" sz="1800" dirty="0">
                <a:solidFill>
                  <a:schemeClr val="tx1"/>
                </a:solidFill>
              </a:rPr>
              <a:t>:</a:t>
            </a:r>
          </a:p>
          <a:p>
            <a:pPr marL="342900" marR="0" lvl="0" indent="-342900" algn="l" rtl="0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user — </a:t>
            </a:r>
            <a:r>
              <a:rPr lang="ru-RU" sz="1800" dirty="0">
                <a:solidFill>
                  <a:schemeClr val="tx1"/>
                </a:solidFill>
              </a:rPr>
              <a:t>Текст от самого пользователя</a:t>
            </a:r>
          </a:p>
          <a:p>
            <a:pPr marL="342900" marR="0" lvl="0" indent="-342900" algn="l" rtl="0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system — </a:t>
            </a:r>
            <a:r>
              <a:rPr lang="ru-RU" sz="1800" dirty="0">
                <a:solidFill>
                  <a:schemeClr val="tx1"/>
                </a:solidFill>
              </a:rPr>
              <a:t>Описывает поведение модели</a:t>
            </a:r>
          </a:p>
          <a:p>
            <a:pPr marL="342900" marR="0" lvl="0" indent="-342900" algn="l" rtl="0"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assistant —</a:t>
            </a:r>
            <a:r>
              <a:rPr lang="ru-RU" sz="1800" dirty="0">
                <a:solidFill>
                  <a:schemeClr val="tx1"/>
                </a:solidFill>
              </a:rPr>
              <a:t> Чтобы передавать модели ее же прошлые ответы, так как у самой модели нет внутренней памяти.</a:t>
            </a:r>
          </a:p>
        </p:txBody>
      </p:sp>
    </p:spTree>
    <p:extLst>
      <p:ext uri="{BB962C8B-B14F-4D97-AF65-F5344CB8AC3E}">
        <p14:creationId xmlns:p14="http://schemas.microsoft.com/office/powerpoint/2010/main" val="96957005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8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Итоги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8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9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Итоги: Что сегодня разбиралось?</a:t>
            </a:r>
            <a:endParaRPr/>
          </a:p>
        </p:txBody>
      </p:sp>
      <p:sp>
        <p:nvSpPr>
          <p:cNvPr id="522" name="Google Shape;522;p84"/>
          <p:cNvSpPr txBox="1">
            <a:spLocks noGrp="1"/>
          </p:cNvSpPr>
          <p:nvPr>
            <p:ph type="body" idx="1"/>
          </p:nvPr>
        </p:nvSpPr>
        <p:spPr>
          <a:xfrm>
            <a:off x="311700" y="1492850"/>
            <a:ext cx="8270700" cy="27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dirty="0"/>
              <a:t>Парсинг Телеграмма через быструю асинхронную библиотеку.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dirty="0"/>
              <a:t>Парсинг ВК через быструю, но не асинхронную библиотеку.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" dirty="0"/>
              <a:t>Парсинг Мосбиржи через requests. (тоже довольно быстро).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ru-RU" dirty="0"/>
              <a:t>Обращение к </a:t>
            </a:r>
            <a:r>
              <a:rPr lang="en-US" dirty="0"/>
              <a:t>API </a:t>
            </a:r>
            <a:r>
              <a:rPr lang="ru-RU" dirty="0"/>
              <a:t>О</a:t>
            </a:r>
            <a:r>
              <a:rPr lang="en-US" dirty="0"/>
              <a:t>pen AI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1757</Words>
  <Application>Microsoft Office PowerPoint</Application>
  <PresentationFormat>Экран (16:9)</PresentationFormat>
  <Paragraphs>192</Paragraphs>
  <Slides>49</Slides>
  <Notes>49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2" baseType="lpstr">
      <vt:lpstr>Arial</vt:lpstr>
      <vt:lpstr>system-ui</vt:lpstr>
      <vt:lpstr>Simple Light</vt:lpstr>
      <vt:lpstr>API и Доступ к данным</vt:lpstr>
      <vt:lpstr>План</vt:lpstr>
      <vt:lpstr>Что такое API?</vt:lpstr>
      <vt:lpstr>Какие API бывают?</vt:lpstr>
      <vt:lpstr>Зачем нам API?</vt:lpstr>
      <vt:lpstr>Парсинг популярных API</vt:lpstr>
      <vt:lpstr>Парсинг Telegram</vt:lpstr>
      <vt:lpstr>Парсинг Telegram: План</vt:lpstr>
      <vt:lpstr>Парсинг Telegram: Получение токена</vt:lpstr>
      <vt:lpstr>Парсинг Telegram: Получение токена </vt:lpstr>
      <vt:lpstr>Парсинг Telegram: Получение токена</vt:lpstr>
      <vt:lpstr>Парсинг Telegram: Заполняем конфиг</vt:lpstr>
      <vt:lpstr>Парсинг Telegram: Ссылки на каналы</vt:lpstr>
      <vt:lpstr>Парсим Telegram: Код</vt:lpstr>
      <vt:lpstr>Парсинг VK</vt:lpstr>
      <vt:lpstr>Парсим VK: Похоже на Telegram</vt:lpstr>
      <vt:lpstr>Парсим VK: Регистрируем приложение</vt:lpstr>
      <vt:lpstr>Парсим VK: Получаем ключ</vt:lpstr>
      <vt:lpstr>Парсим VK: Код</vt:lpstr>
      <vt:lpstr>Парсинг API Мосбиржи</vt:lpstr>
      <vt:lpstr>Обращение к произвольному API</vt:lpstr>
      <vt:lpstr>Requests</vt:lpstr>
      <vt:lpstr>API Мосбиржи</vt:lpstr>
      <vt:lpstr>API Мосбиржи: Формирование запроса</vt:lpstr>
      <vt:lpstr>API Мосбиржи: Формирование запроса</vt:lpstr>
      <vt:lpstr>API Мосбиржи: Формирование запроса</vt:lpstr>
      <vt:lpstr>API Мосбиржи: Формирование запроса</vt:lpstr>
      <vt:lpstr>API Мосбиржи: Формирование запроса</vt:lpstr>
      <vt:lpstr>API Мосбиржи: Формирование запроса</vt:lpstr>
      <vt:lpstr>API Мосбиржи: Формирование запроса</vt:lpstr>
      <vt:lpstr>API Мосбиржи: Формирование запроса</vt:lpstr>
      <vt:lpstr>API Мосбиржи: Формирование запроса</vt:lpstr>
      <vt:lpstr>API Мосбиржи: Формирование запроса</vt:lpstr>
      <vt:lpstr>API Мосбиржи: Формирование запроса</vt:lpstr>
      <vt:lpstr>API Мосбиржи: Формирование запроса</vt:lpstr>
      <vt:lpstr>API Мосбиржи: Пишем код</vt:lpstr>
      <vt:lpstr>Парсинг скрытого API</vt:lpstr>
      <vt:lpstr>Парсинг скрытого API: Мотивация</vt:lpstr>
      <vt:lpstr>Парсинг скрытого API: Как найти?</vt:lpstr>
      <vt:lpstr>Парсинг скрытого API: Как найти?</vt:lpstr>
      <vt:lpstr>Парсинг скрытого API: Как найти?</vt:lpstr>
      <vt:lpstr>Парсинг скрытого API: Как найти?</vt:lpstr>
      <vt:lpstr>Парсинг скрытого API: Как найти?</vt:lpstr>
      <vt:lpstr>Парсинг скрытого API: Код</vt:lpstr>
      <vt:lpstr>Open AI API</vt:lpstr>
      <vt:lpstr>Порядок действий</vt:lpstr>
      <vt:lpstr>Chat ML формат</vt:lpstr>
      <vt:lpstr>Итоги</vt:lpstr>
      <vt:lpstr>Итоги: Что сегодня разбиралось?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Георгий Борисенко</cp:lastModifiedBy>
  <cp:revision>15</cp:revision>
  <dcterms:modified xsi:type="dcterms:W3CDTF">2026-08-26T14:22:55Z</dcterms:modified>
</cp:coreProperties>
</file>